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60" r:id="rId3"/>
    <p:sldId id="261" r:id="rId4"/>
    <p:sldId id="262" r:id="rId5"/>
    <p:sldId id="263" r:id="rId6"/>
    <p:sldId id="264" r:id="rId7"/>
    <p:sldId id="267" r:id="rId8"/>
    <p:sldId id="266" r:id="rId9"/>
    <p:sldId id="265" r:id="rId10"/>
    <p:sldId id="272" r:id="rId11"/>
    <p:sldId id="271" r:id="rId12"/>
    <p:sldId id="270" r:id="rId13"/>
    <p:sldId id="269" r:id="rId14"/>
    <p:sldId id="268" r:id="rId15"/>
    <p:sldId id="278" r:id="rId16"/>
    <p:sldId id="277" r:id="rId17"/>
    <p:sldId id="276" r:id="rId18"/>
    <p:sldId id="275" r:id="rId19"/>
    <p:sldId id="274" r:id="rId20"/>
    <p:sldId id="279" r:id="rId21"/>
    <p:sldId id="280" r:id="rId22"/>
    <p:sldId id="273" r:id="rId23"/>
    <p:sldId id="282" r:id="rId24"/>
    <p:sldId id="284" r:id="rId25"/>
    <p:sldId id="283" r:id="rId26"/>
    <p:sldId id="281" r:id="rId27"/>
    <p:sldId id="287" r:id="rId28"/>
    <p:sldId id="286" r:id="rId29"/>
    <p:sldId id="285" r:id="rId30"/>
    <p:sldId id="289" r:id="rId31"/>
    <p:sldId id="288" r:id="rId32"/>
    <p:sldId id="300" r:id="rId33"/>
    <p:sldId id="297" r:id="rId34"/>
    <p:sldId id="298" r:id="rId35"/>
    <p:sldId id="299" r:id="rId36"/>
    <p:sldId id="290" r:id="rId37"/>
    <p:sldId id="294" r:id="rId38"/>
    <p:sldId id="293" r:id="rId39"/>
    <p:sldId id="292" r:id="rId40"/>
    <p:sldId id="296" r:id="rId41"/>
    <p:sldId id="295" r:id="rId42"/>
    <p:sldId id="301" r:id="rId43"/>
    <p:sldId id="302" r:id="rId44"/>
    <p:sldId id="304" r:id="rId45"/>
    <p:sldId id="303" r:id="rId46"/>
    <p:sldId id="291" r:id="rId47"/>
    <p:sldId id="305" r:id="rId48"/>
    <p:sldId id="258" r:id="rId49"/>
    <p:sldId id="259" r:id="rId5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0C508-C273-4536-98F9-ABDA977FAD5F}" type="datetimeFigureOut">
              <a:rPr lang="zh-TW" altLang="en-US" smtClean="0"/>
              <a:t>2009/10/23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ECE1C-559D-4B83-A244-48DCD5DE21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ECE1C-559D-4B83-A244-48DCD5DE21AC}" type="slidenum">
              <a:rPr lang="zh-TW" altLang="en-US" smtClean="0"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30E355-331C-4547-914F-47F9A8498B1C}" type="datetime1">
              <a:rPr lang="fr-FR" altLang="zh-TW" smtClean="0"/>
              <a:t>23/10/2009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E3026-8C93-4BFF-A9F5-A9BEAFA463B7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B3E90-FF19-41CF-85CE-2A9A7FBF296B}" type="datetime1">
              <a:rPr lang="fr-FR" altLang="zh-TW" smtClean="0"/>
              <a:t>23/10/2009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27416-5A1D-4A46-85D2-479E4F2D1633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0A9E9A-FCEE-47DA-8789-B16196310919}" type="datetime1">
              <a:rPr lang="fr-FR" altLang="zh-TW" smtClean="0"/>
              <a:t>23/10/2009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732E-9C8A-4753-8731-D2257A02CD2C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72BB8B-FC68-46B0-83E2-85B6D876CA31}" type="datetime1">
              <a:rPr lang="fr-FR" altLang="zh-TW" smtClean="0"/>
              <a:t>23/10/2009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3F6E5-B85C-4180-A00E-73EFECB834C6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AB78B8-A5F6-4F2E-B8AD-3913EAB4352C}" type="datetime1">
              <a:rPr lang="fr-FR" altLang="zh-TW" smtClean="0"/>
              <a:t>23/10/2009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E7A64-E8FC-4021-A8F7-8F8496940AC5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FBA59C-F753-43D4-8A19-6CC9D9F803B9}" type="datetime1">
              <a:rPr lang="fr-FR" altLang="zh-TW" smtClean="0"/>
              <a:t>23/10/2009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AADD9-CF37-4DD7-8E13-3B2006B16DEA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391F12-BE84-49F7-9512-C1BF470BD8C4}" type="datetime1">
              <a:rPr lang="fr-FR" altLang="zh-TW" smtClean="0"/>
              <a:t>23/10/2009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D5EF9-F88A-42E6-A0EE-FF11FBB2F75C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180F09-489F-435F-AFAB-9680557299CC}" type="datetime1">
              <a:rPr lang="fr-FR" altLang="zh-TW" smtClean="0"/>
              <a:t>23/10/2009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02F6F-08EC-4D45-9515-5E5472F30DAF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115050-EAAC-4513-ABBE-EDCFDDA6AAB5}" type="datetime1">
              <a:rPr lang="fr-FR" altLang="zh-TW" smtClean="0"/>
              <a:t>23/10/2009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C08F4-B215-4192-A4C3-E3743691E714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99683-5DEA-461E-8E2D-03506E16B2A4}" type="datetime1">
              <a:rPr lang="fr-FR" altLang="zh-TW" smtClean="0"/>
              <a:t>23/10/2009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D6051-86D3-4DD7-B161-C57127FE81CA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4CE3B-F43B-4FC2-B369-7EA8F9C728D2}" type="datetime1">
              <a:rPr lang="fr-FR" altLang="zh-TW" smtClean="0"/>
              <a:t>23/10/2009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39BED-4963-406F-A976-6E42E570CEF8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BA0603F-32C0-4DE6-89F4-8E121530160F}" type="datetime1">
              <a:rPr lang="fr-FR" altLang="zh-TW" smtClean="0"/>
              <a:t>23/10/2009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60E230-E08C-4C95-B7D5-DE3968600748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55.bin"/><Relationship Id="rId4" Type="http://schemas.openxmlformats.org/officeDocument/2006/relationships/image" Target="../media/image7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61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6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6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6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djj.ee.ntu.edu.tw/TFW.htm" TargetMode="External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130300"/>
            <a:ext cx="7772400" cy="1470025"/>
          </a:xfrm>
        </p:spPr>
        <p:txBody>
          <a:bodyPr/>
          <a:lstStyle/>
          <a:p>
            <a:r>
              <a:rPr lang="fr-CA" altLang="zh-TW" dirty="0" smtClean="0">
                <a:solidFill>
                  <a:schemeClr val="tx2">
                    <a:lumMod val="75000"/>
                  </a:schemeClr>
                </a:solidFill>
              </a:rPr>
              <a:t>An Introduction to </a:t>
            </a:r>
            <a:br>
              <a:rPr lang="fr-CA" altLang="zh-TW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CA" altLang="zh-TW" dirty="0" smtClean="0">
                <a:solidFill>
                  <a:schemeClr val="tx2">
                    <a:lumMod val="75000"/>
                  </a:schemeClr>
                </a:solidFill>
              </a:rPr>
              <a:t>Time-Frequency Analysis</a:t>
            </a:r>
            <a:endParaRPr lang="fr-FR" altLang="zh-TW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428728" y="3286124"/>
            <a:ext cx="6400800" cy="1857385"/>
          </a:xfrm>
        </p:spPr>
        <p:txBody>
          <a:bodyPr/>
          <a:lstStyle/>
          <a:p>
            <a:r>
              <a:rPr lang="fr-CA" altLang="zh-TW" sz="2400" dirty="0" smtClean="0">
                <a:solidFill>
                  <a:schemeClr val="tx2">
                    <a:lumMod val="75000"/>
                  </a:schemeClr>
                </a:solidFill>
              </a:rPr>
              <a:t>Speaker: Po-Hong Wu</a:t>
            </a:r>
          </a:p>
          <a:p>
            <a:r>
              <a:rPr lang="fr-CA" altLang="zh-TW" sz="2400" dirty="0" smtClean="0">
                <a:solidFill>
                  <a:schemeClr val="tx2">
                    <a:lumMod val="75000"/>
                  </a:schemeClr>
                </a:solidFill>
              </a:rPr>
              <a:t>Advisor: Jian-Jung Ding</a:t>
            </a:r>
          </a:p>
          <a:p>
            <a:r>
              <a:rPr lang="fr-CA" altLang="zh-TW" sz="2400" dirty="0" smtClean="0">
                <a:solidFill>
                  <a:schemeClr val="tx2">
                    <a:lumMod val="75000"/>
                  </a:schemeClr>
                </a:solidFill>
              </a:rPr>
              <a:t>Digital Image and Signal Processing Lab</a:t>
            </a:r>
          </a:p>
          <a:p>
            <a:r>
              <a:rPr lang="fr-FR" altLang="zh-TW" sz="2400" dirty="0" smtClean="0">
                <a:solidFill>
                  <a:schemeClr val="tx2">
                    <a:lumMod val="75000"/>
                  </a:schemeClr>
                </a:solidFill>
              </a:rPr>
              <a:t>GICE, National Taiwan University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3026-8C93-4BFF-A9F5-A9BEAFA463B7}" type="slidenum">
              <a:rPr lang="fr-FR" altLang="zh-TW" smtClean="0"/>
              <a:pPr/>
              <a:t>1</a:t>
            </a:fld>
            <a:endParaRPr lang="fr-FR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NTU, GICE,</a:t>
            </a:r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MD531, DISP Lab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r>
              <a:rPr lang="fr-FR" altLang="zh-TW" sz="3200" dirty="0" smtClean="0">
                <a:solidFill>
                  <a:srgbClr val="595959"/>
                </a:solidFill>
              </a:rPr>
              <a:t>Approximation of the Gabor Transform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en-US" altLang="zh-TW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sz="2800" dirty="0" smtClean="0"/>
              <a:t>Because of                        when |a|&gt;1.9143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altLang="zh-TW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altLang="zh-TW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sz="2800" dirty="0" smtClean="0"/>
              <a:t>Because of                         when |a|&gt;4.7985</a:t>
            </a:r>
            <a:endParaRPr lang="fr-FR" sz="2800" dirty="0" smtClean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143108" y="2285992"/>
          <a:ext cx="4702778" cy="595322"/>
        </p:xfrm>
        <a:graphic>
          <a:graphicData uri="http://schemas.openxmlformats.org/presentationml/2006/ole">
            <p:oleObj spid="_x0000_s40962" name="Equation" r:id="rId4" imgW="4012920" imgH="507960" progId="Equation.DSMT4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714744" y="1643050"/>
          <a:ext cx="1785950" cy="375519"/>
        </p:xfrm>
        <a:graphic>
          <a:graphicData uri="http://schemas.openxmlformats.org/presentationml/2006/ole">
            <p:oleObj spid="_x0000_s40963" name="Equation" r:id="rId5" imgW="1574640" imgH="330120" progId="Equation.DSMT4">
              <p:embed/>
            </p:oleObj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143106" y="3714750"/>
          <a:ext cx="5286413" cy="813682"/>
        </p:xfrm>
        <a:graphic>
          <a:graphicData uri="http://schemas.openxmlformats.org/presentationml/2006/ole">
            <p:oleObj spid="_x0000_s40964" name="Equation" r:id="rId6" imgW="4698720" imgH="723600" progId="Equation.DSMT4">
              <p:embed/>
            </p:oleObj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3714744" y="3143248"/>
          <a:ext cx="1857387" cy="374491"/>
        </p:xfrm>
        <a:graphic>
          <a:graphicData uri="http://schemas.openxmlformats.org/presentationml/2006/ole">
            <p:oleObj spid="_x0000_s40965" name="Equation" r:id="rId7" imgW="1638000" imgH="330120" progId="Equation.DSMT4">
              <p:embed/>
            </p:oleObj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10</a:t>
            </a:fld>
            <a:endParaRPr lang="fr-FR" altLang="zh-TW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r>
              <a:rPr lang="fr-FR" altLang="zh-TW" sz="3200" dirty="0" smtClean="0">
                <a:solidFill>
                  <a:srgbClr val="595959"/>
                </a:solidFill>
              </a:rPr>
              <a:t>Generalization of the Gabor Transform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zh-TW" sz="2800" dirty="0" smtClean="0"/>
              <a:t>For larger </a:t>
            </a:r>
            <a:r>
              <a:rPr lang="el-GR" altLang="zh-TW" sz="2800" dirty="0" smtClean="0"/>
              <a:t>σ</a:t>
            </a:r>
            <a:r>
              <a:rPr lang="en-US" altLang="zh-TW" sz="2800" dirty="0" smtClean="0"/>
              <a:t>: higher resolution in the time domain but lower resolution in the frequency domain</a:t>
            </a:r>
          </a:p>
          <a:p>
            <a:pPr lvl="0" fontAlgn="auto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zh-TW" sz="2800" dirty="0" smtClean="0"/>
              <a:t>For smaller </a:t>
            </a:r>
            <a:r>
              <a:rPr lang="el-GR" altLang="zh-TW" sz="2800" dirty="0" smtClean="0"/>
              <a:t>σ</a:t>
            </a:r>
            <a:r>
              <a:rPr lang="en-US" altLang="zh-TW" sz="2800" dirty="0" smtClean="0"/>
              <a:t>: higher resolution in the frequency domain but lower resolution in the time domain</a:t>
            </a:r>
            <a:endParaRPr lang="zh-TW" altLang="zh-TW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143108" y="1357298"/>
          <a:ext cx="5357851" cy="714380"/>
        </p:xfrm>
        <a:graphic>
          <a:graphicData uri="http://schemas.openxmlformats.org/presentationml/2006/ole">
            <p:oleObj spid="_x0000_s41986" name="Equation" r:id="rId4" imgW="4076640" imgH="545760" progId="Equation.DSMT4">
              <p:embed/>
            </p:oleObj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11</a:t>
            </a:fld>
            <a:endParaRPr lang="fr-FR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fr-FR" altLang="zh-TW" sz="3600" dirty="0" smtClean="0"/>
              <a:t>Resolution</a:t>
            </a:r>
          </a:p>
          <a:p>
            <a:pPr lvl="0"/>
            <a:r>
              <a:rPr lang="en-US" altLang="zh-TW" dirty="0" smtClean="0"/>
              <a:t>Using the generalized Gabor transform with larger </a:t>
            </a:r>
            <a:r>
              <a:rPr lang="el-GR" altLang="zh-TW" i="1" dirty="0" smtClean="0"/>
              <a:t>σ </a:t>
            </a:r>
            <a:endParaRPr lang="zh-TW" altLang="zh-TW" dirty="0" smtClean="0"/>
          </a:p>
          <a:p>
            <a:pPr lvl="0"/>
            <a:r>
              <a:rPr lang="en-US" altLang="zh-TW" dirty="0" smtClean="0"/>
              <a:t>Using other time unit instead of second </a:t>
            </a:r>
            <a:endParaRPr lang="zh-TW" altLang="zh-TW" dirty="0" smtClean="0"/>
          </a:p>
          <a:p>
            <a:pPr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12</a:t>
            </a:fld>
            <a:endParaRPr lang="fr-FR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 fontScale="90000"/>
          </a:bodyPr>
          <a:lstStyle/>
          <a:p>
            <a:pPr marL="742950" indent="-742950" algn="l"/>
            <a:r>
              <a:rPr lang="fr-FR" altLang="zh-TW" dirty="0" smtClean="0">
                <a:solidFill>
                  <a:srgbClr val="595959"/>
                </a:solidFill>
              </a:rPr>
              <a:t>Wigner Distribution Function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sz="2800" dirty="0" smtClean="0"/>
              <a:t>Other definition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dirty="0" smtClean="0"/>
              <a:t>                                                </a:t>
            </a:r>
            <a:r>
              <a:rPr lang="fr-FR" sz="1200" dirty="0" smtClean="0"/>
              <a:t>[B5]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143108" y="1071546"/>
          <a:ext cx="4929222" cy="520929"/>
        </p:xfrm>
        <a:graphic>
          <a:graphicData uri="http://schemas.openxmlformats.org/presentationml/2006/ole">
            <p:oleObj spid="_x0000_s43010" name="Equation" r:id="rId4" imgW="4686120" imgH="495000" progId="Equation.DSMT4">
              <p:embed/>
            </p:oleObj>
          </a:graphicData>
        </a:graphic>
      </p:graphicFrame>
      <p:pic>
        <p:nvPicPr>
          <p:cNvPr id="8" name="圖片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2786058"/>
            <a:ext cx="478634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2071670" y="2143116"/>
          <a:ext cx="5214974" cy="586894"/>
        </p:xfrm>
        <a:graphic>
          <a:graphicData uri="http://schemas.openxmlformats.org/presentationml/2006/ole">
            <p:oleObj spid="_x0000_s43014" name="Equation" r:id="rId6" imgW="2959100" imgH="330200" progId="Equation.DSMT4">
              <p:embed/>
            </p:oleObj>
          </a:graphicData>
        </a:graphic>
      </p:graphicFrame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13</a:t>
            </a:fld>
            <a:endParaRPr lang="fr-FR" altLang="zh-TW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sz="2400" dirty="0" smtClean="0"/>
              <a:t>Signal auto-correlation function</a:t>
            </a:r>
            <a:endParaRPr lang="zh-TW" altLang="zh-TW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altLang="zh-TW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sz="2400" dirty="0" smtClean="0"/>
              <a:t>Spectrum auto-correlation function</a:t>
            </a:r>
            <a:endParaRPr lang="zh-TW" altLang="zh-TW" sz="2400" dirty="0" smtClean="0"/>
          </a:p>
          <a:p>
            <a:pPr fontAlgn="auto">
              <a:spcAft>
                <a:spcPts val="0"/>
              </a:spcAft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sz="2400" dirty="0" smtClean="0"/>
              <a:t>Ambiguity function (AF</a:t>
            </a:r>
            <a:r>
              <a:rPr lang="en-US" altLang="zh-TW" sz="2400" dirty="0" smtClean="0"/>
              <a:t>)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                                                                                 </a:t>
            </a:r>
            <a:r>
              <a:rPr lang="en-US" sz="1200" dirty="0" smtClean="0"/>
              <a:t>[B6]</a:t>
            </a:r>
            <a:endParaRPr lang="fr-FR" sz="2400" dirty="0" smtClean="0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2071670" y="1500174"/>
          <a:ext cx="4568272" cy="500066"/>
        </p:xfrm>
        <a:graphic>
          <a:graphicData uri="http://schemas.openxmlformats.org/presentationml/2006/ole">
            <p:oleObj spid="_x0000_s46083" name="Equation" r:id="rId4" imgW="3771720" imgH="406080" progId="Equation.DSMT4">
              <p:embed/>
            </p:oleObj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2071671" y="2357430"/>
          <a:ext cx="5143536" cy="490108"/>
        </p:xfrm>
        <a:graphic>
          <a:graphicData uri="http://schemas.openxmlformats.org/presentationml/2006/ole">
            <p:oleObj spid="_x0000_s46084" name="Equation" r:id="rId5" imgW="4279680" imgH="406080" progId="Equation.DSMT4">
              <p:embed/>
            </p:oleObj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2071670" y="3286124"/>
          <a:ext cx="5550517" cy="571504"/>
        </p:xfrm>
        <a:graphic>
          <a:graphicData uri="http://schemas.openxmlformats.org/presentationml/2006/ole">
            <p:oleObj spid="_x0000_s46085" name="Equation" r:id="rId6" imgW="5283000" imgH="545760" progId="Equation.DSMT4">
              <p:embed/>
            </p:oleObj>
          </a:graphicData>
        </a:graphic>
      </p:graphicFrame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7332657" y="4810142"/>
            <a:ext cx="1206500" cy="688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pPr algn="ctr"/>
            <a:r>
              <a:rPr lang="en-US" altLang="zh-TW" i="1">
                <a:ea typeface="新細明體" pitchFamily="18" charset="-120"/>
              </a:rPr>
              <a:t>A</a:t>
            </a:r>
            <a:r>
              <a:rPr lang="en-US" altLang="zh-TW" i="1" baseline="-25000">
                <a:ea typeface="新細明體" pitchFamily="18" charset="-120"/>
              </a:rPr>
              <a:t>x</a:t>
            </a:r>
            <a:r>
              <a:rPr lang="en-US" altLang="zh-TW">
                <a:ea typeface="新細明體" pitchFamily="18" charset="-120"/>
              </a:rPr>
              <a:t>(</a:t>
            </a:r>
            <a:r>
              <a:rPr lang="en-US" altLang="zh-TW" i="1">
                <a:ea typeface="新細明體" pitchFamily="18" charset="-120"/>
                <a:sym typeface="Symbol" pitchFamily="18" charset="2"/>
              </a:rPr>
              <a:t></a:t>
            </a:r>
            <a:r>
              <a:rPr lang="en-US" altLang="zh-TW">
                <a:ea typeface="新細明體" pitchFamily="18" charset="-120"/>
              </a:rPr>
              <a:t>, </a:t>
            </a:r>
            <a:r>
              <a:rPr lang="en-US" altLang="zh-TW" i="1">
                <a:ea typeface="新細明體" pitchFamily="18" charset="-120"/>
                <a:sym typeface="Symbol" pitchFamily="18" charset="2"/>
              </a:rPr>
              <a:t></a:t>
            </a:r>
            <a:r>
              <a:rPr lang="en-US" altLang="zh-TW" i="1">
                <a:ea typeface="新細明體" pitchFamily="18" charset="-120"/>
              </a:rPr>
              <a:t> </a:t>
            </a:r>
            <a:r>
              <a:rPr lang="en-US" altLang="zh-TW">
                <a:ea typeface="新細明體" pitchFamily="18" charset="-120"/>
              </a:rPr>
              <a:t>)</a:t>
            </a: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2346319" y="3986229"/>
            <a:ext cx="1008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r>
              <a:rPr lang="en-US" altLang="zh-TW" dirty="0">
                <a:ea typeface="新細明體" pitchFamily="18" charset="-120"/>
              </a:rPr>
              <a:t>IFT</a:t>
            </a:r>
            <a:r>
              <a:rPr lang="en-US" altLang="zh-TW" i="1" baseline="-25000" dirty="0">
                <a:ea typeface="新細明體" pitchFamily="18" charset="-120"/>
              </a:rPr>
              <a:t>f</a:t>
            </a:r>
            <a:r>
              <a:rPr lang="en-US" altLang="zh-TW" baseline="-25000" dirty="0">
                <a:ea typeface="新細明體" pitchFamily="18" charset="-120"/>
                <a:sym typeface="Symbol" pitchFamily="18" charset="2"/>
              </a:rPr>
              <a:t></a:t>
            </a:r>
            <a:r>
              <a:rPr lang="en-US" altLang="zh-TW" i="1" baseline="-25000" dirty="0">
                <a:ea typeface="新細明體" pitchFamily="18" charset="-120"/>
                <a:sym typeface="Symbol" pitchFamily="18" charset="2"/>
              </a:rPr>
              <a:t></a:t>
            </a:r>
            <a:r>
              <a:rPr lang="en-US" altLang="zh-TW" dirty="0">
                <a:ea typeface="新細明體" pitchFamily="18" charset="-120"/>
              </a:rPr>
              <a:t> </a:t>
            </a:r>
          </a:p>
        </p:txBody>
      </p:sp>
      <p:sp>
        <p:nvSpPr>
          <p:cNvPr id="64" name="Line 17"/>
          <p:cNvSpPr>
            <a:spLocks noChangeShapeType="1"/>
          </p:cNvSpPr>
          <p:nvPr/>
        </p:nvSpPr>
        <p:spPr bwMode="auto">
          <a:xfrm flipV="1">
            <a:off x="1770057" y="4418029"/>
            <a:ext cx="2016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65" name="Line 18"/>
          <p:cNvSpPr>
            <a:spLocks noChangeShapeType="1"/>
          </p:cNvSpPr>
          <p:nvPr/>
        </p:nvSpPr>
        <p:spPr bwMode="auto">
          <a:xfrm flipV="1">
            <a:off x="1338257" y="4418029"/>
            <a:ext cx="43180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5226044" y="3986229"/>
            <a:ext cx="930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r>
              <a:rPr lang="en-US" altLang="zh-TW" dirty="0">
                <a:ea typeface="新細明體" pitchFamily="18" charset="-120"/>
              </a:rPr>
              <a:t>FT</a:t>
            </a:r>
            <a:r>
              <a:rPr lang="en-US" altLang="zh-TW" i="1" baseline="-25000" dirty="0">
                <a:ea typeface="新細明體" pitchFamily="18" charset="-120"/>
              </a:rPr>
              <a:t>t</a:t>
            </a:r>
            <a:r>
              <a:rPr lang="en-US" altLang="zh-TW" baseline="-25000" dirty="0">
                <a:ea typeface="新細明體" pitchFamily="18" charset="-120"/>
                <a:sym typeface="Symbol" pitchFamily="18" charset="2"/>
              </a:rPr>
              <a:t></a:t>
            </a:r>
            <a:r>
              <a:rPr lang="en-US" altLang="zh-TW" i="1" baseline="-25000" dirty="0">
                <a:ea typeface="新細明體" pitchFamily="18" charset="-120"/>
                <a:sym typeface="Symbol" pitchFamily="18" charset="2"/>
              </a:rPr>
              <a:t></a:t>
            </a:r>
            <a:r>
              <a:rPr lang="en-US" altLang="zh-TW" baseline="-25000" dirty="0">
                <a:ea typeface="新細明體" pitchFamily="18" charset="-120"/>
              </a:rPr>
              <a:t> 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>
            <a:off x="4794244" y="4418029"/>
            <a:ext cx="2232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>
            <a:off x="7026269" y="4418029"/>
            <a:ext cx="57626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69" name="Text Box 22"/>
          <p:cNvSpPr txBox="1">
            <a:spLocks noChangeArrowheads="1"/>
          </p:cNvSpPr>
          <p:nvPr/>
        </p:nvSpPr>
        <p:spPr bwMode="auto">
          <a:xfrm>
            <a:off x="3641719" y="4778392"/>
            <a:ext cx="1806575" cy="6064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10800" rIns="0" bIns="1080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pPr algn="ctr"/>
            <a:r>
              <a:rPr lang="en-US" altLang="zh-TW" dirty="0">
                <a:ea typeface="新細明體" pitchFamily="18" charset="-120"/>
              </a:rPr>
              <a:t>IFT</a:t>
            </a:r>
            <a:r>
              <a:rPr lang="en-US" altLang="zh-TW" i="1" baseline="-25000" dirty="0">
                <a:ea typeface="新細明體" pitchFamily="18" charset="-120"/>
              </a:rPr>
              <a:t>f</a:t>
            </a:r>
            <a:r>
              <a:rPr lang="en-US" altLang="zh-TW" baseline="-25000" dirty="0">
                <a:ea typeface="新細明體" pitchFamily="18" charset="-120"/>
                <a:sym typeface="Symbol" pitchFamily="18" charset="2"/>
              </a:rPr>
              <a:t></a:t>
            </a:r>
            <a:r>
              <a:rPr lang="en-US" altLang="zh-TW" i="1" baseline="-25000" dirty="0">
                <a:ea typeface="新細明體" pitchFamily="18" charset="-120"/>
                <a:sym typeface="Symbol" pitchFamily="18" charset="2"/>
              </a:rPr>
              <a:t></a:t>
            </a:r>
            <a:r>
              <a:rPr lang="en-US" altLang="zh-TW" dirty="0">
                <a:ea typeface="新細明體" pitchFamily="18" charset="-120"/>
              </a:rPr>
              <a:t>     FT</a:t>
            </a:r>
            <a:r>
              <a:rPr lang="en-US" altLang="zh-TW" i="1" baseline="-25000" dirty="0">
                <a:ea typeface="新細明體" pitchFamily="18" charset="-120"/>
              </a:rPr>
              <a:t>t</a:t>
            </a:r>
            <a:r>
              <a:rPr lang="en-US" altLang="zh-TW" baseline="-25000" dirty="0">
                <a:ea typeface="新細明體" pitchFamily="18" charset="-120"/>
                <a:sym typeface="Symbol" pitchFamily="18" charset="2"/>
              </a:rPr>
              <a:t></a:t>
            </a:r>
            <a:r>
              <a:rPr lang="en-US" altLang="zh-TW" i="1" baseline="-25000" dirty="0">
                <a:ea typeface="新細明體" pitchFamily="18" charset="-120"/>
                <a:sym typeface="Symbol" pitchFamily="18" charset="2"/>
              </a:rPr>
              <a:t>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 flipV="1">
            <a:off x="1698619" y="5210192"/>
            <a:ext cx="5616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71" name="Text Box 24"/>
          <p:cNvSpPr txBox="1">
            <a:spLocks noChangeArrowheads="1"/>
          </p:cNvSpPr>
          <p:nvPr/>
        </p:nvSpPr>
        <p:spPr bwMode="auto">
          <a:xfrm>
            <a:off x="3786182" y="5786454"/>
            <a:ext cx="1079500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altLang="zh-TW" dirty="0">
                <a:ea typeface="新細明體" pitchFamily="18" charset="-120"/>
              </a:rPr>
              <a:t>S</a:t>
            </a:r>
            <a:r>
              <a:rPr lang="en-US" altLang="zh-TW" i="1" baseline="-25000" dirty="0">
                <a:ea typeface="新細明體" pitchFamily="18" charset="-120"/>
              </a:rPr>
              <a:t>x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en-US" altLang="zh-TW" i="1" dirty="0">
                <a:ea typeface="新細明體" pitchFamily="18" charset="-120"/>
                <a:sym typeface="Symbol" pitchFamily="18" charset="2"/>
              </a:rPr>
              <a:t>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i="1" dirty="0">
                <a:ea typeface="新細明體" pitchFamily="18" charset="-120"/>
              </a:rPr>
              <a:t>f 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  <p:sp>
        <p:nvSpPr>
          <p:cNvPr id="72" name="Text Box 25"/>
          <p:cNvSpPr txBox="1">
            <a:spLocks noChangeArrowheads="1"/>
          </p:cNvSpPr>
          <p:nvPr/>
        </p:nvSpPr>
        <p:spPr bwMode="auto">
          <a:xfrm>
            <a:off x="2274882" y="5930917"/>
            <a:ext cx="1008062" cy="5032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r>
              <a:rPr lang="en-US" altLang="zh-TW" dirty="0">
                <a:ea typeface="新細明體" pitchFamily="18" charset="-120"/>
              </a:rPr>
              <a:t>FT</a:t>
            </a:r>
            <a:r>
              <a:rPr lang="en-US" altLang="zh-TW" i="1" baseline="-25000" dirty="0">
                <a:ea typeface="新細明體" pitchFamily="18" charset="-120"/>
              </a:rPr>
              <a:t>t</a:t>
            </a:r>
            <a:r>
              <a:rPr lang="en-US" altLang="zh-TW" baseline="-25000" dirty="0">
                <a:ea typeface="新細明體" pitchFamily="18" charset="-120"/>
                <a:sym typeface="Symbol" pitchFamily="18" charset="2"/>
              </a:rPr>
              <a:t></a:t>
            </a:r>
            <a:r>
              <a:rPr lang="en-US" altLang="zh-TW" i="1" baseline="-25000" dirty="0">
                <a:ea typeface="新細明體" pitchFamily="18" charset="-120"/>
                <a:sym typeface="Symbol" pitchFamily="18" charset="2"/>
              </a:rPr>
              <a:t></a:t>
            </a:r>
            <a:r>
              <a:rPr lang="en-US" altLang="zh-TW" baseline="-25000" dirty="0">
                <a:ea typeface="新細明體" pitchFamily="18" charset="-120"/>
              </a:rPr>
              <a:t> 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73" name="Text Box 26"/>
          <p:cNvSpPr txBox="1">
            <a:spLocks noChangeArrowheads="1"/>
          </p:cNvSpPr>
          <p:nvPr/>
        </p:nvSpPr>
        <p:spPr bwMode="auto">
          <a:xfrm>
            <a:off x="5946769" y="5930917"/>
            <a:ext cx="1008063" cy="5032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r>
              <a:rPr lang="en-US" altLang="zh-TW" dirty="0">
                <a:ea typeface="新細明體" pitchFamily="18" charset="-120"/>
              </a:rPr>
              <a:t>IFT</a:t>
            </a:r>
            <a:r>
              <a:rPr lang="en-US" altLang="zh-TW" i="1" baseline="-25000" dirty="0">
                <a:ea typeface="新細明體" pitchFamily="18" charset="-120"/>
              </a:rPr>
              <a:t>f</a:t>
            </a:r>
            <a:r>
              <a:rPr lang="en-US" altLang="zh-TW" baseline="-25000" dirty="0">
                <a:ea typeface="新細明體" pitchFamily="18" charset="-120"/>
                <a:sym typeface="Symbol" pitchFamily="18" charset="2"/>
              </a:rPr>
              <a:t></a:t>
            </a:r>
            <a:r>
              <a:rPr lang="en-US" altLang="zh-TW" i="1" baseline="-25000" dirty="0">
                <a:ea typeface="新細明體" pitchFamily="18" charset="-120"/>
                <a:sym typeface="Symbol" pitchFamily="18" charset="2"/>
              </a:rPr>
              <a:t></a:t>
            </a:r>
            <a:r>
              <a:rPr lang="en-US" altLang="zh-TW" dirty="0">
                <a:ea typeface="新細明體" pitchFamily="18" charset="-120"/>
              </a:rPr>
              <a:t> </a:t>
            </a:r>
          </a:p>
        </p:txBody>
      </p:sp>
      <p:sp>
        <p:nvSpPr>
          <p:cNvPr id="74" name="Text Box 27"/>
          <p:cNvSpPr txBox="1">
            <a:spLocks noChangeArrowheads="1"/>
          </p:cNvSpPr>
          <p:nvPr/>
        </p:nvSpPr>
        <p:spPr bwMode="auto">
          <a:xfrm>
            <a:off x="3786182" y="4130692"/>
            <a:ext cx="1008062" cy="576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6000" rIns="3600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pPr algn="ctr"/>
            <a:r>
              <a:rPr lang="en-US" altLang="zh-TW" dirty="0">
                <a:ea typeface="新細明體" pitchFamily="18" charset="-120"/>
              </a:rPr>
              <a:t>C</a:t>
            </a:r>
            <a:r>
              <a:rPr lang="en-US" altLang="zh-TW" i="1" baseline="-25000" dirty="0">
                <a:ea typeface="新細明體" pitchFamily="18" charset="-120"/>
              </a:rPr>
              <a:t>x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en-US" altLang="zh-TW" i="1" dirty="0">
                <a:ea typeface="新細明體" pitchFamily="18" charset="-120"/>
              </a:rPr>
              <a:t>t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i="1" dirty="0">
                <a:ea typeface="新細明體" pitchFamily="18" charset="-120"/>
                <a:sym typeface="Symbol" pitchFamily="18" charset="2"/>
              </a:rPr>
              <a:t></a:t>
            </a:r>
            <a:r>
              <a:rPr lang="en-US" altLang="zh-TW" i="1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  <p:sp>
        <p:nvSpPr>
          <p:cNvPr id="75" name="Line 28"/>
          <p:cNvSpPr>
            <a:spLocks noChangeShapeType="1"/>
          </p:cNvSpPr>
          <p:nvPr/>
        </p:nvSpPr>
        <p:spPr bwMode="auto">
          <a:xfrm>
            <a:off x="4867269" y="6002354"/>
            <a:ext cx="1943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76" name="Line 29"/>
          <p:cNvSpPr>
            <a:spLocks noChangeShapeType="1"/>
          </p:cNvSpPr>
          <p:nvPr/>
        </p:nvSpPr>
        <p:spPr bwMode="auto">
          <a:xfrm flipV="1">
            <a:off x="6810369" y="5499117"/>
            <a:ext cx="720725" cy="488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77" name="Line 30"/>
          <p:cNvSpPr>
            <a:spLocks noChangeShapeType="1"/>
          </p:cNvSpPr>
          <p:nvPr/>
        </p:nvSpPr>
        <p:spPr bwMode="auto">
          <a:xfrm>
            <a:off x="1338257" y="5499117"/>
            <a:ext cx="503237" cy="503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78" name="Line 31"/>
          <p:cNvSpPr>
            <a:spLocks noChangeShapeType="1"/>
          </p:cNvSpPr>
          <p:nvPr/>
        </p:nvSpPr>
        <p:spPr bwMode="auto">
          <a:xfrm>
            <a:off x="1857356" y="6000768"/>
            <a:ext cx="1944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642910" y="4857760"/>
            <a:ext cx="1069975" cy="688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pPr algn="ctr"/>
            <a:r>
              <a:rPr lang="en-US" altLang="zh-TW" i="1" dirty="0">
                <a:ea typeface="新細明體" pitchFamily="18" charset="-120"/>
              </a:rPr>
              <a:t>W</a:t>
            </a:r>
            <a:r>
              <a:rPr lang="en-US" altLang="zh-TW" i="1" baseline="-25000" dirty="0">
                <a:ea typeface="新細明體" pitchFamily="18" charset="-120"/>
              </a:rPr>
              <a:t>x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en-US" altLang="zh-TW" i="1" dirty="0">
                <a:ea typeface="新細明體" pitchFamily="18" charset="-120"/>
              </a:rPr>
              <a:t>t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i="1" dirty="0">
                <a:ea typeface="新細明體" pitchFamily="18" charset="-120"/>
              </a:rPr>
              <a:t>f 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  <p:sp>
        <p:nvSpPr>
          <p:cNvPr id="25" name="投影片編號版面配置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14</a:t>
            </a:fld>
            <a:endParaRPr lang="fr-FR" altLang="zh-TW"/>
          </a:p>
        </p:txBody>
      </p:sp>
      <p:sp>
        <p:nvSpPr>
          <p:cNvPr id="26" name="頁尾版面配置區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 fontScale="90000"/>
          </a:bodyPr>
          <a:lstStyle/>
          <a:p>
            <a:pPr marL="742950" indent="-742950" algn="l"/>
            <a:r>
              <a:rPr lang="fr-FR" altLang="zh-TW" dirty="0" smtClean="0">
                <a:solidFill>
                  <a:srgbClr val="595959"/>
                </a:solidFill>
              </a:rPr>
              <a:t>Modified Wigner Distribution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fr-FR" dirty="0" smtClean="0"/>
              <a:t>Wigner Ville Distribution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dirty="0" smtClean="0"/>
              <a:t>For compressing inner interference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dirty="0" smtClean="0"/>
              <a:t>Analytic signal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2071670" y="3357562"/>
          <a:ext cx="2497684" cy="571504"/>
        </p:xfrm>
        <a:graphic>
          <a:graphicData uri="http://schemas.openxmlformats.org/presentationml/2006/ole">
            <p:oleObj spid="_x0000_s54273" name="Equation" r:id="rId4" imgW="1117115" imgH="253890" progId="Equation.DSMT4">
              <p:embed/>
            </p:oleObj>
          </a:graphicData>
        </a:graphic>
      </p:graphicFrame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2143108" y="2214554"/>
          <a:ext cx="5253755" cy="642942"/>
        </p:xfrm>
        <a:graphic>
          <a:graphicData uri="http://schemas.openxmlformats.org/presentationml/2006/ole">
            <p:oleObj spid="_x0000_s54275" name="Equation" r:id="rId5" imgW="2730500" imgH="330200" progId="Equation.DSMT4">
              <p:embed/>
            </p:oleObj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15</a:t>
            </a:fld>
            <a:endParaRPr lang="fr-FR" altLang="zh-TW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fr-FR" sz="2400" dirty="0" smtClean="0"/>
              <a:t>Pseudo Wigner Distribution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sz="2400" dirty="0" smtClean="0"/>
              <a:t>For surpressing outer interference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sz="2400" dirty="0" smtClean="0"/>
              <a:t>where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dirty="0" smtClean="0"/>
              <a:t>                                                </a:t>
            </a:r>
            <a:r>
              <a:rPr lang="fr-FR" sz="1200" dirty="0" smtClean="0"/>
              <a:t>[B7]</a:t>
            </a:r>
            <a:endParaRPr lang="fr-FR" dirty="0" smtClean="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2000232" y="1928802"/>
          <a:ext cx="5572164" cy="980919"/>
        </p:xfrm>
        <a:graphic>
          <a:graphicData uri="http://schemas.openxmlformats.org/presentationml/2006/ole">
            <p:oleObj spid="_x0000_s53249" name="Equation" r:id="rId4" imgW="3733800" imgH="660400" progId="Equation.DSMT4">
              <p:embed/>
            </p:oleObj>
          </a:graphicData>
        </a:graphic>
      </p:graphicFrame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3071802" y="2786058"/>
          <a:ext cx="3571900" cy="568257"/>
        </p:xfrm>
        <a:graphic>
          <a:graphicData uri="http://schemas.openxmlformats.org/presentationml/2006/ole">
            <p:oleObj spid="_x0000_s53251" name="Equation" r:id="rId5" imgW="2095500" imgH="330200" progId="Equation.DSMT4">
              <p:embed/>
            </p:oleObj>
          </a:graphicData>
        </a:graphic>
      </p:graphicFrame>
      <p:pic>
        <p:nvPicPr>
          <p:cNvPr id="8" name="圖片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286124"/>
            <a:ext cx="464121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16</a:t>
            </a:fld>
            <a:endParaRPr lang="fr-FR" altLang="zh-TW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fr-FR" dirty="0" smtClean="0"/>
              <a:t>Gabor-Wigner </a:t>
            </a:r>
            <a:r>
              <a:rPr lang="fr-FR" dirty="0" smtClean="0"/>
              <a:t>Distribution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fr-FR" dirty="0" smtClean="0"/>
              <a:t>                                                              </a:t>
            </a:r>
            <a:r>
              <a:rPr lang="fr-FR" sz="1200" dirty="0" smtClean="0"/>
              <a:t>[B8]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2071670" y="1714488"/>
          <a:ext cx="4160549" cy="500066"/>
        </p:xfrm>
        <a:graphic>
          <a:graphicData uri="http://schemas.openxmlformats.org/presentationml/2006/ole">
            <p:oleObj spid="_x0000_s52226" name="Equation" r:id="rId4" imgW="1981200" imgH="241300" progId="Equation.DSMT4">
              <p:embed/>
            </p:oleObj>
          </a:graphicData>
        </a:graphic>
      </p:graphicFrame>
      <p:pic>
        <p:nvPicPr>
          <p:cNvPr id="52228" name="圖片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2214554"/>
            <a:ext cx="68225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2928926" y="4643446"/>
          <a:ext cx="1377733" cy="357190"/>
        </p:xfrm>
        <a:graphic>
          <a:graphicData uri="http://schemas.openxmlformats.org/presentationml/2006/ole">
            <p:oleObj spid="_x0000_s52229" name="Equation" r:id="rId6" imgW="774364" imgH="203112" progId="Equation.DSMT4">
              <p:embed/>
            </p:oleObj>
          </a:graphicData>
        </a:graphic>
      </p:graphicFrame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5715008" y="4643446"/>
          <a:ext cx="2396868" cy="500066"/>
        </p:xfrm>
        <a:graphic>
          <a:graphicData uri="http://schemas.openxmlformats.org/presentationml/2006/ole">
            <p:oleObj spid="_x0000_s52231" name="Equation" r:id="rId7" imgW="1320227" imgH="279279" progId="Equation.DSMT4">
              <p:embed/>
            </p:oleObj>
          </a:graphicData>
        </a:graphic>
      </p:graphicFrame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17</a:t>
            </a:fld>
            <a:endParaRPr lang="fr-FR" altLang="zh-TW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r>
              <a:rPr lang="fr-FR" altLang="zh-TW" dirty="0" smtClean="0">
                <a:solidFill>
                  <a:srgbClr val="595959"/>
                </a:solidFill>
              </a:rPr>
              <a:t>Spectrogram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dirty="0" smtClean="0"/>
              <a:t>Another form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dirty="0" smtClean="0"/>
              <a:t>                                                         </a:t>
            </a:r>
            <a:r>
              <a:rPr lang="fr-FR" sz="1200" dirty="0" smtClean="0"/>
              <a:t>[B9]</a:t>
            </a:r>
            <a:r>
              <a:rPr lang="fr-FR" dirty="0" smtClean="0"/>
              <a:t>  </a:t>
            </a:r>
            <a:endParaRPr lang="fr-FR" dirty="0" smtClean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2143108" y="928670"/>
          <a:ext cx="4446741" cy="1214446"/>
        </p:xfrm>
        <a:graphic>
          <a:graphicData uri="http://schemas.openxmlformats.org/presentationml/2006/ole">
            <p:oleObj spid="_x0000_s51201" name="Equation" r:id="rId4" imgW="2247900" imgH="609600" progId="Equation.DSMT4">
              <p:embed/>
            </p:oleObj>
          </a:graphicData>
        </a:graphic>
      </p:graphicFrame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2071670" y="2285993"/>
          <a:ext cx="6215106" cy="710878"/>
        </p:xfrm>
        <a:graphic>
          <a:graphicData uri="http://schemas.openxmlformats.org/presentationml/2006/ole">
            <p:oleObj spid="_x0000_s51203" name="Equation" r:id="rId5" imgW="2908300" imgH="330200" progId="Equation.DSMT4">
              <p:embed/>
            </p:oleObj>
          </a:graphicData>
        </a:graphic>
      </p:graphicFrame>
      <p:pic>
        <p:nvPicPr>
          <p:cNvPr id="8" name="圖片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3071810"/>
            <a:ext cx="5278120" cy="199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18</a:t>
            </a:fld>
            <a:endParaRPr lang="fr-FR" altLang="zh-TW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r>
              <a:rPr lang="fr-FR" altLang="zh-TW" dirty="0" smtClean="0">
                <a:solidFill>
                  <a:srgbClr val="595959"/>
                </a:solidFill>
              </a:rPr>
              <a:t>S-Transform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fr-FR" sz="2800" dirty="0" smtClean="0"/>
              <a:t>Original S-Transform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sz="2400" dirty="0" smtClean="0"/>
              <a:t>Where w(t)=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sz="1200" dirty="0" smtClean="0"/>
              <a:t>                                                                      [B10]         </a:t>
            </a:r>
            <a:endParaRPr lang="fr-FR" sz="1200" dirty="0" smtClean="0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2143108" y="1500174"/>
          <a:ext cx="5500726" cy="818146"/>
        </p:xfrm>
        <a:graphic>
          <a:graphicData uri="http://schemas.openxmlformats.org/presentationml/2006/ole">
            <p:oleObj spid="_x0000_s64513" name="Equation" r:id="rId4" imgW="3009900" imgH="444500" progId="Equation.DSMT4">
              <p:embed/>
            </p:oleObj>
          </a:graphicData>
        </a:graphic>
      </p:graphicFrame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3643306" y="2428868"/>
          <a:ext cx="2500329" cy="794023"/>
        </p:xfrm>
        <a:graphic>
          <a:graphicData uri="http://schemas.openxmlformats.org/presentationml/2006/ole">
            <p:oleObj spid="_x0000_s64515" name="Equation" r:id="rId5" imgW="1409088" imgH="444307" progId="Equation.DSMT4">
              <p:embed/>
            </p:oleObj>
          </a:graphicData>
        </a:graphic>
      </p:graphicFrame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1285852" y="3714752"/>
          <a:ext cx="3537610" cy="1285884"/>
        </p:xfrm>
        <a:graphic>
          <a:graphicData uri="http://schemas.openxmlformats.org/presentationml/2006/ole">
            <p:oleObj spid="_x0000_s64517" name="Equation" r:id="rId6" imgW="2171700" imgH="711200" progId="Equation.DSMT4">
              <p:embed/>
            </p:oleObj>
          </a:graphicData>
        </a:graphic>
      </p:graphicFrame>
      <p:pic>
        <p:nvPicPr>
          <p:cNvPr id="64519" name="圖片 5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3143248"/>
            <a:ext cx="37147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19</a:t>
            </a:fld>
            <a:endParaRPr lang="fr-FR" altLang="zh-TW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>
            <a:normAutofit/>
          </a:bodyPr>
          <a:lstStyle/>
          <a:p>
            <a:pPr algn="l"/>
            <a:r>
              <a:rPr lang="fr-CA" altLang="zh-TW" dirty="0" smtClean="0">
                <a:solidFill>
                  <a:srgbClr val="595959"/>
                </a:solidFill>
              </a:rPr>
              <a:t>Outline</a:t>
            </a:r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32" y="1214422"/>
            <a:ext cx="6686550" cy="507209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Introduction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Short-Time Fourier Transform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Gabor Transform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Wigner Distribution Function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Spectrogram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S Tranform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Cohen’s Class Time-Frequency Distribution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Fractional Fourier </a:t>
            </a:r>
            <a:r>
              <a:rPr lang="fr-FR" sz="2400" dirty="0" smtClean="0"/>
              <a:t>Transform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Motion on Time-Frequency Distributions</a:t>
            </a:r>
            <a:endParaRPr lang="fr-FR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Hilbert-Huang </a:t>
            </a:r>
            <a:r>
              <a:rPr lang="fr-FR" sz="2400" dirty="0" smtClean="0"/>
              <a:t>Transform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Conclusion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Reference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2</a:t>
            </a:fld>
            <a:endParaRPr lang="fr-FR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fr-FR" sz="2800" dirty="0" smtClean="0"/>
              <a:t>Generalized S-Transform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endParaRPr lang="fr-FR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sz="2800" dirty="0" smtClean="0"/>
              <a:t>     Another definition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sz="2800" dirty="0" smtClean="0"/>
              <a:t>      Ristriction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sz="2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endParaRPr lang="fr-FR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sz="2800" dirty="0" smtClean="0"/>
              <a:t> </a:t>
            </a: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2428860" y="1500174"/>
          <a:ext cx="4572032" cy="601583"/>
        </p:xfrm>
        <a:graphic>
          <a:graphicData uri="http://schemas.openxmlformats.org/presentationml/2006/ole">
            <p:oleObj spid="_x0000_s63489" name="Equation" r:id="rId4" imgW="2527300" imgH="330200" progId="Equation.DSMT4">
              <p:embed/>
            </p:oleObj>
          </a:graphicData>
        </a:graphic>
      </p:graphicFrame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2500298" y="2571744"/>
          <a:ext cx="4849620" cy="571504"/>
        </p:xfrm>
        <a:graphic>
          <a:graphicData uri="http://schemas.openxmlformats.org/presentationml/2006/ole">
            <p:oleObj spid="_x0000_s63491" name="Equation" r:id="rId5" imgW="2832100" imgH="330200" progId="Equation.DSMT4">
              <p:embed/>
            </p:oleObj>
          </a:graphicData>
        </a:graphic>
      </p:graphicFrame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2571736" y="3643314"/>
          <a:ext cx="2663617" cy="642942"/>
        </p:xfrm>
        <a:graphic>
          <a:graphicData uri="http://schemas.openxmlformats.org/presentationml/2006/ole">
            <p:oleObj spid="_x0000_s63493" name="Equation" r:id="rId6" imgW="1384300" imgH="330200" progId="Equation.DSMT4">
              <p:embed/>
            </p:oleObj>
          </a:graphicData>
        </a:graphic>
      </p:graphicFrame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20</a:t>
            </a:fld>
            <a:endParaRPr lang="fr-FR" altLang="zh-TW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zh-TW" sz="2800" dirty="0" smtClean="0"/>
              <a:t>Novel S-Transform with the Special Varying Window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800" dirty="0" smtClean="0"/>
              <a:t>    Restriction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sz="2400" dirty="0" smtClean="0"/>
              <a:t>When                     , it becomes the Gabor transform.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altLang="zh-TW" sz="2400" dirty="0" smtClean="0"/>
              <a:t>When                , it becomes the original S-trnasform.</a:t>
            </a:r>
            <a:endParaRPr lang="fr-FR" sz="2400" dirty="0" smtClean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2428860" y="2143116"/>
          <a:ext cx="4500594" cy="797153"/>
        </p:xfrm>
        <a:graphic>
          <a:graphicData uri="http://schemas.openxmlformats.org/presentationml/2006/ole">
            <p:oleObj spid="_x0000_s62465" name="Equation" r:id="rId4" imgW="2578100" imgH="457200" progId="Equation.DSMT4">
              <p:embed/>
            </p:oleObj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2428860" y="3571876"/>
          <a:ext cx="2571768" cy="666755"/>
        </p:xfrm>
        <a:graphic>
          <a:graphicData uri="http://schemas.openxmlformats.org/presentationml/2006/ole">
            <p:oleObj spid="_x0000_s62467" name="Equation" r:id="rId5" imgW="1282700" imgH="330200" progId="Equation.DSMT4">
              <p:embed/>
            </p:oleObj>
          </a:graphicData>
        </a:graphic>
      </p:graphicFrame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2857488" y="4572008"/>
          <a:ext cx="1294808" cy="357189"/>
        </p:xfrm>
        <a:graphic>
          <a:graphicData uri="http://schemas.openxmlformats.org/presentationml/2006/ole">
            <p:oleObj spid="_x0000_s62469" name="Equation" r:id="rId6" imgW="825500" imgH="228600" progId="Equation.DSMT4">
              <p:embed/>
            </p:oleObj>
          </a:graphicData>
        </a:graphic>
      </p:graphicFrame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2857488" y="5072074"/>
          <a:ext cx="1071570" cy="357190"/>
        </p:xfrm>
        <a:graphic>
          <a:graphicData uri="http://schemas.openxmlformats.org/presentationml/2006/ole">
            <p:oleObj spid="_x0000_s62471" name="Equation" r:id="rId7" imgW="685800" imgH="228600" progId="Equation.DSMT4">
              <p:embed/>
            </p:oleObj>
          </a:graphicData>
        </a:graphic>
      </p:graphicFrame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21</a:t>
            </a:fld>
            <a:endParaRPr lang="fr-FR" altLang="zh-TW"/>
          </a:p>
        </p:txBody>
      </p:sp>
      <p:sp>
        <p:nvSpPr>
          <p:cNvPr id="13" name="頁尾版面配置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Autofit/>
          </a:bodyPr>
          <a:lstStyle/>
          <a:p>
            <a:pPr marL="742950" indent="-742950" algn="l"/>
            <a:r>
              <a:rPr lang="fr-FR" altLang="zh-TW" sz="2800" dirty="0" smtClean="0">
                <a:solidFill>
                  <a:srgbClr val="595959"/>
                </a:solidFill>
              </a:rPr>
              <a:t>Cohen’s Class Time-Frequency Distribution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sz="2800" dirty="0" smtClean="0"/>
              <a:t>Ambiguity </a:t>
            </a:r>
            <a:r>
              <a:rPr lang="fr-FR" sz="2800" dirty="0" smtClean="0"/>
              <a:t>function            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sz="2800" dirty="0" smtClean="0"/>
              <a:t>                                                                          </a:t>
            </a:r>
            <a:r>
              <a:rPr lang="fr-FR" sz="1300" dirty="0" smtClean="0"/>
              <a:t>[B11]</a:t>
            </a:r>
            <a:endParaRPr lang="fr-FR" sz="13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2050471" y="1071546"/>
          <a:ext cx="7093529" cy="500066"/>
        </p:xfrm>
        <a:graphic>
          <a:graphicData uri="http://schemas.openxmlformats.org/presentationml/2006/ole">
            <p:oleObj spid="_x0000_s61441" name="Equation" r:id="rId4" imgW="3644900" imgH="254000" progId="Equation.DSMT4">
              <p:embed/>
            </p:oleObj>
          </a:graphicData>
        </a:graphic>
      </p:graphicFrame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2071670" y="2143115"/>
          <a:ext cx="5198654" cy="642943"/>
        </p:xfrm>
        <a:graphic>
          <a:graphicData uri="http://schemas.openxmlformats.org/presentationml/2006/ole">
            <p:oleObj spid="_x0000_s61443" name="Equation" r:id="rId5" imgW="2692400" imgH="330200" progId="Equation.DSMT4">
              <p:embed/>
            </p:oleObj>
          </a:graphicData>
        </a:graphic>
      </p:graphicFrame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1470" name="Rectangle 30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0" y="228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1474" name="Rectangle 3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1476" name="Rectangle 36"/>
          <p:cNvSpPr>
            <a:spLocks noChangeArrowheads="1"/>
          </p:cNvSpPr>
          <p:nvPr/>
        </p:nvSpPr>
        <p:spPr bwMode="auto">
          <a:xfrm>
            <a:off x="0" y="6858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1478" name="Rectangle 38"/>
          <p:cNvSpPr>
            <a:spLocks noChangeArrowheads="1"/>
          </p:cNvSpPr>
          <p:nvPr/>
        </p:nvSpPr>
        <p:spPr bwMode="auto">
          <a:xfrm>
            <a:off x="0" y="914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aphicFrame>
        <p:nvGraphicFramePr>
          <p:cNvPr id="61508" name="Object 68"/>
          <p:cNvGraphicFramePr>
            <a:graphicFrameLocks noChangeAspect="1"/>
          </p:cNvGraphicFramePr>
          <p:nvPr/>
        </p:nvGraphicFramePr>
        <p:xfrm>
          <a:off x="2214546" y="4572008"/>
          <a:ext cx="809631" cy="285752"/>
        </p:xfrm>
        <a:graphic>
          <a:graphicData uri="http://schemas.openxmlformats.org/presentationml/2006/ole">
            <p:oleObj spid="_x0000_s61508" name="Equation" r:id="rId6" imgW="647700" imgH="228600" progId="Equation.DSMT4">
              <p:embed/>
            </p:oleObj>
          </a:graphicData>
        </a:graphic>
      </p:graphicFrame>
      <p:graphicFrame>
        <p:nvGraphicFramePr>
          <p:cNvPr id="61506" name="Object 66"/>
          <p:cNvGraphicFramePr>
            <a:graphicFrameLocks noChangeAspect="1"/>
          </p:cNvGraphicFramePr>
          <p:nvPr/>
        </p:nvGraphicFramePr>
        <p:xfrm>
          <a:off x="4714876" y="3071809"/>
          <a:ext cx="785818" cy="362685"/>
        </p:xfrm>
        <a:graphic>
          <a:graphicData uri="http://schemas.openxmlformats.org/presentationml/2006/ole">
            <p:oleObj spid="_x0000_s61506" name="Equation" r:id="rId7" imgW="495085" imgH="228501" progId="Equation.DSMT4">
              <p:embed/>
            </p:oleObj>
          </a:graphicData>
        </a:graphic>
      </p:graphicFrame>
      <p:graphicFrame>
        <p:nvGraphicFramePr>
          <p:cNvPr id="61504" name="Object 64"/>
          <p:cNvGraphicFramePr>
            <a:graphicFrameLocks noChangeAspect="1"/>
          </p:cNvGraphicFramePr>
          <p:nvPr/>
        </p:nvGraphicFramePr>
        <p:xfrm>
          <a:off x="4429124" y="4643446"/>
          <a:ext cx="1500198" cy="255353"/>
        </p:xfrm>
        <a:graphic>
          <a:graphicData uri="http://schemas.openxmlformats.org/presentationml/2006/ole">
            <p:oleObj spid="_x0000_s61504" name="Equation" r:id="rId8" imgW="1346200" imgH="228600" progId="Equation.DSMT4">
              <p:embed/>
            </p:oleObj>
          </a:graphicData>
        </a:graphic>
      </p:graphicFrame>
      <p:graphicFrame>
        <p:nvGraphicFramePr>
          <p:cNvPr id="61502" name="Object 62"/>
          <p:cNvGraphicFramePr>
            <a:graphicFrameLocks noChangeAspect="1"/>
          </p:cNvGraphicFramePr>
          <p:nvPr/>
        </p:nvGraphicFramePr>
        <p:xfrm>
          <a:off x="7215206" y="4572008"/>
          <a:ext cx="714380" cy="317502"/>
        </p:xfrm>
        <a:graphic>
          <a:graphicData uri="http://schemas.openxmlformats.org/presentationml/2006/ole">
            <p:oleObj spid="_x0000_s61502" name="Equation" r:id="rId9" imgW="520700" imgH="228600" progId="Equation.DSMT4">
              <p:embed/>
            </p:oleObj>
          </a:graphicData>
        </a:graphic>
      </p:graphicFrame>
      <p:grpSp>
        <p:nvGrpSpPr>
          <p:cNvPr id="61486" name="Group 46"/>
          <p:cNvGrpSpPr>
            <a:grpSpLocks noChangeAspect="1"/>
          </p:cNvGrpSpPr>
          <p:nvPr/>
        </p:nvGrpSpPr>
        <p:grpSpPr bwMode="auto">
          <a:xfrm>
            <a:off x="2714611" y="3249703"/>
            <a:ext cx="4783350" cy="2965380"/>
            <a:chOff x="3409" y="6045"/>
            <a:chExt cx="5629" cy="3884"/>
          </a:xfrm>
        </p:grpSpPr>
        <p:sp>
          <p:nvSpPr>
            <p:cNvPr id="61498" name="AutoShape 58"/>
            <p:cNvSpPr>
              <a:spLocks noChangeShapeType="1"/>
            </p:cNvSpPr>
            <p:nvPr/>
          </p:nvSpPr>
          <p:spPr bwMode="auto">
            <a:xfrm>
              <a:off x="4071" y="8029"/>
              <a:ext cx="1179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497" name="AutoShape 57"/>
            <p:cNvSpPr>
              <a:spLocks noChangeShapeType="1"/>
            </p:cNvSpPr>
            <p:nvPr/>
          </p:nvSpPr>
          <p:spPr bwMode="auto">
            <a:xfrm>
              <a:off x="7302" y="8031"/>
              <a:ext cx="1179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496" name="AutoShape 56"/>
            <p:cNvSpPr>
              <a:spLocks noChangeShapeType="1"/>
            </p:cNvSpPr>
            <p:nvPr/>
          </p:nvSpPr>
          <p:spPr bwMode="auto">
            <a:xfrm flipV="1">
              <a:off x="3409" y="6045"/>
              <a:ext cx="2374" cy="16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495" name="AutoShape 55"/>
            <p:cNvSpPr>
              <a:spLocks noChangeShapeType="1"/>
            </p:cNvSpPr>
            <p:nvPr/>
          </p:nvSpPr>
          <p:spPr bwMode="auto">
            <a:xfrm>
              <a:off x="6700" y="6045"/>
              <a:ext cx="2338" cy="16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494" name="AutoShape 54"/>
            <p:cNvSpPr>
              <a:spLocks noChangeShapeType="1"/>
            </p:cNvSpPr>
            <p:nvPr/>
          </p:nvSpPr>
          <p:spPr bwMode="auto">
            <a:xfrm>
              <a:off x="3409" y="8124"/>
              <a:ext cx="2374" cy="16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493" name="AutoShape 53"/>
            <p:cNvSpPr>
              <a:spLocks noChangeShapeType="1"/>
            </p:cNvSpPr>
            <p:nvPr/>
          </p:nvSpPr>
          <p:spPr bwMode="auto">
            <a:xfrm flipV="1">
              <a:off x="6764" y="8124"/>
              <a:ext cx="2274" cy="16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492" name="Text Box 52"/>
            <p:cNvSpPr txBox="1">
              <a:spLocks noChangeArrowheads="1"/>
            </p:cNvSpPr>
            <p:nvPr/>
          </p:nvSpPr>
          <p:spPr bwMode="auto">
            <a:xfrm>
              <a:off x="3619" y="6380"/>
              <a:ext cx="1146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</a:rPr>
                <a:t>IFT</a:t>
              </a:r>
              <a:r>
                <a:rPr kumimoji="1" lang="en-US" altLang="zh-TW" sz="16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</a:rPr>
                <a:t>f</a:t>
              </a:r>
              <a:r>
                <a:rPr kumimoji="1" lang="en-US" altLang="zh-TW" sz="16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  <a:sym typeface="Symbol" pitchFamily="18" charset="2"/>
                </a:rPr>
                <a:t></a:t>
              </a:r>
              <a:r>
                <a:rPr kumimoji="1" lang="en-US" altLang="zh-TW" sz="16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  <a:sym typeface="Symbol" pitchFamily="18" charset="2"/>
                </a:rPr>
                <a:t></a:t>
              </a:r>
              <a:r>
                <a:rPr kumimoji="1" lang="en-US" altLang="zh-TW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</a:rPr>
                <a:t> </a:t>
              </a:r>
              <a:endParaRPr kumimoji="1" lang="en-US" altLang="zh-TW" sz="1600" b="0" i="1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1491" name="Text Box 51"/>
            <p:cNvSpPr txBox="1">
              <a:spLocks noChangeArrowheads="1"/>
            </p:cNvSpPr>
            <p:nvPr/>
          </p:nvSpPr>
          <p:spPr bwMode="auto">
            <a:xfrm>
              <a:off x="7577" y="6191"/>
              <a:ext cx="1241" cy="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</a:rPr>
                <a:t>FT</a:t>
              </a:r>
              <a:r>
                <a:rPr kumimoji="1" lang="en-US" altLang="zh-TW" sz="16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</a:rPr>
                <a:t>t</a:t>
              </a:r>
              <a:r>
                <a:rPr kumimoji="1" lang="en-US" altLang="zh-TW" sz="16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  <a:sym typeface="Symbol" pitchFamily="18" charset="2"/>
                </a:rPr>
                <a:t></a:t>
              </a:r>
              <a:r>
                <a:rPr kumimoji="1" lang="en-US" altLang="zh-TW" sz="16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  <a:sym typeface="Symbol" pitchFamily="18" charset="2"/>
                </a:rPr>
                <a:t></a:t>
              </a:r>
              <a:r>
                <a:rPr kumimoji="1" lang="en-US" altLang="zh-TW" sz="16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</a:rPr>
                <a:t> </a:t>
              </a:r>
              <a:endParaRPr kumimoji="1" lang="en-US" altLang="zh-TW" sz="1600" b="0" i="1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1490" name="Text Box 50"/>
            <p:cNvSpPr txBox="1">
              <a:spLocks noChangeArrowheads="1"/>
            </p:cNvSpPr>
            <p:nvPr/>
          </p:nvSpPr>
          <p:spPr bwMode="auto">
            <a:xfrm>
              <a:off x="7847" y="9258"/>
              <a:ext cx="1191" cy="6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</a:rPr>
                <a:t>IFT</a:t>
              </a:r>
              <a:r>
                <a:rPr kumimoji="1" lang="en-US" altLang="zh-TW" sz="16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</a:rPr>
                <a:t>f</a:t>
              </a:r>
              <a:r>
                <a:rPr kumimoji="1" lang="en-US" altLang="zh-TW" sz="16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  <a:sym typeface="Symbol" pitchFamily="18" charset="2"/>
                </a:rPr>
                <a:t></a:t>
              </a:r>
              <a:r>
                <a:rPr kumimoji="1" lang="en-US" altLang="zh-TW" sz="16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  <a:sym typeface="Symbol" pitchFamily="18" charset="2"/>
                </a:rPr>
                <a:t></a:t>
              </a:r>
              <a:r>
                <a:rPr kumimoji="1" lang="en-US" altLang="zh-TW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</a:rPr>
                <a:t> </a:t>
              </a:r>
              <a:endParaRPr kumimoji="1" lang="en-US" altLang="zh-TW" sz="1600" b="0" i="1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1489" name="Text Box 49"/>
            <p:cNvSpPr txBox="1">
              <a:spLocks noChangeArrowheads="1"/>
            </p:cNvSpPr>
            <p:nvPr/>
          </p:nvSpPr>
          <p:spPr bwMode="auto">
            <a:xfrm>
              <a:off x="3619" y="9172"/>
              <a:ext cx="935" cy="6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</a:rPr>
                <a:t>FT</a:t>
              </a:r>
              <a:r>
                <a:rPr kumimoji="1" lang="en-US" altLang="zh-TW" sz="16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</a:rPr>
                <a:t>t</a:t>
              </a:r>
              <a:r>
                <a:rPr kumimoji="1" lang="en-US" altLang="zh-TW" sz="16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  <a:sym typeface="Symbol" pitchFamily="18" charset="2"/>
                </a:rPr>
                <a:t></a:t>
              </a:r>
              <a:r>
                <a:rPr kumimoji="1" lang="en-US" altLang="zh-TW" sz="16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  <a:sym typeface="Symbol" pitchFamily="18" charset="2"/>
                </a:rPr>
                <a:t></a:t>
              </a:r>
              <a:r>
                <a:rPr kumimoji="1" lang="en-US" altLang="zh-TW" sz="16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</a:rPr>
                <a:t> </a:t>
              </a:r>
              <a:endParaRPr kumimoji="1" lang="en-US" altLang="zh-TW" sz="1600" b="0" i="1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1488" name="Text Box 48"/>
            <p:cNvSpPr txBox="1">
              <a:spLocks noChangeArrowheads="1"/>
            </p:cNvSpPr>
            <p:nvPr/>
          </p:nvSpPr>
          <p:spPr bwMode="auto">
            <a:xfrm>
              <a:off x="4103" y="7190"/>
              <a:ext cx="1005" cy="7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10800" rIns="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</a:rPr>
                <a:t>IFT</a:t>
              </a:r>
              <a:r>
                <a:rPr kumimoji="1" lang="en-US" altLang="zh-TW" sz="16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</a:rPr>
                <a:t>f</a:t>
              </a:r>
              <a:r>
                <a:rPr kumimoji="1" lang="en-US" altLang="zh-TW" sz="16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  <a:sym typeface="Symbol" pitchFamily="18" charset="2"/>
                </a:rPr>
                <a:t></a:t>
              </a:r>
              <a:r>
                <a:rPr kumimoji="1" lang="en-US" altLang="zh-TW" sz="16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  <a:sym typeface="Symbol" pitchFamily="18" charset="2"/>
                </a:rPr>
                <a:t></a:t>
              </a:r>
              <a:r>
                <a:rPr kumimoji="1" lang="en-US" altLang="zh-TW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</a:rPr>
                <a:t>    </a:t>
              </a:r>
              <a:endParaRPr kumimoji="1" lang="en-US" altLang="zh-TW" sz="1600" b="0" i="1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1487" name="Text Box 47"/>
            <p:cNvSpPr txBox="1">
              <a:spLocks noChangeArrowheads="1"/>
            </p:cNvSpPr>
            <p:nvPr/>
          </p:nvSpPr>
          <p:spPr bwMode="auto">
            <a:xfrm>
              <a:off x="7358" y="7124"/>
              <a:ext cx="944" cy="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</a:rPr>
                <a:t>FT</a:t>
              </a:r>
              <a:r>
                <a:rPr kumimoji="1" lang="en-US" altLang="zh-TW" sz="16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</a:rPr>
                <a:t>t</a:t>
              </a:r>
              <a:r>
                <a:rPr kumimoji="1" lang="en-US" altLang="zh-TW" sz="16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  <a:sym typeface="Symbol" pitchFamily="18" charset="2"/>
                </a:rPr>
                <a:t></a:t>
              </a:r>
              <a:r>
                <a:rPr kumimoji="1" lang="en-US" altLang="zh-TW" sz="16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  <a:sym typeface="Symbol" pitchFamily="18" charset="2"/>
                </a:rPr>
                <a:t></a:t>
              </a:r>
              <a:r>
                <a:rPr kumimoji="1" lang="en-US" altLang="zh-TW" sz="16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  <a:cs typeface="Times New Roman" pitchFamily="18" charset="0"/>
                </a:rPr>
                <a:t> </a:t>
              </a:r>
              <a:endParaRPr kumimoji="1" lang="en-US" altLang="zh-TW" sz="1600" b="0" i="1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61510" name="Rectangle 7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1511" name="Rectangle 71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1513" name="Rectangle 73"/>
          <p:cNvSpPr>
            <a:spLocks noChangeArrowheads="1"/>
          </p:cNvSpPr>
          <p:nvPr/>
        </p:nvSpPr>
        <p:spPr bwMode="auto">
          <a:xfrm>
            <a:off x="0" y="228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1515" name="Rectangle 75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1517" name="Rectangle 77"/>
          <p:cNvSpPr>
            <a:spLocks noChangeArrowheads="1"/>
          </p:cNvSpPr>
          <p:nvPr/>
        </p:nvSpPr>
        <p:spPr bwMode="auto">
          <a:xfrm>
            <a:off x="0" y="6858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1519" name="Rectangle 79"/>
          <p:cNvSpPr>
            <a:spLocks noChangeArrowheads="1"/>
          </p:cNvSpPr>
          <p:nvPr/>
        </p:nvSpPr>
        <p:spPr bwMode="auto">
          <a:xfrm>
            <a:off x="0" y="914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aphicFrame>
        <p:nvGraphicFramePr>
          <p:cNvPr id="70" name="物件 69"/>
          <p:cNvGraphicFramePr>
            <a:graphicFrameLocks noChangeAspect="1"/>
          </p:cNvGraphicFramePr>
          <p:nvPr/>
        </p:nvGraphicFramePr>
        <p:xfrm>
          <a:off x="5359400" y="2794000"/>
          <a:ext cx="914400" cy="198438"/>
        </p:xfrm>
        <a:graphic>
          <a:graphicData uri="http://schemas.openxmlformats.org/presentationml/2006/ole">
            <p:oleObj spid="_x0000_s61529" name="Equation" r:id="rId10" imgW="914400" imgH="198720" progId="Equation.DSMT4">
              <p:embed/>
            </p:oleObj>
          </a:graphicData>
        </a:graphic>
      </p:graphicFrame>
      <p:graphicFrame>
        <p:nvGraphicFramePr>
          <p:cNvPr id="61530" name="Object 90"/>
          <p:cNvGraphicFramePr>
            <a:graphicFrameLocks noChangeAspect="1"/>
          </p:cNvGraphicFramePr>
          <p:nvPr/>
        </p:nvGraphicFramePr>
        <p:xfrm>
          <a:off x="4714876" y="6000768"/>
          <a:ext cx="785818" cy="328947"/>
        </p:xfrm>
        <a:graphic>
          <a:graphicData uri="http://schemas.openxmlformats.org/presentationml/2006/ole">
            <p:oleObj spid="_x0000_s61530" name="Equation" r:id="rId11" imgW="545760" imgH="228600" progId="Equation.DSMT4">
              <p:embed/>
            </p:oleObj>
          </a:graphicData>
        </a:graphic>
      </p:graphicFrame>
      <p:sp>
        <p:nvSpPr>
          <p:cNvPr id="39" name="投影片編號版面配置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22</a:t>
            </a:fld>
            <a:endParaRPr lang="fr-FR" altLang="zh-TW"/>
          </a:p>
        </p:txBody>
      </p:sp>
      <p:sp>
        <p:nvSpPr>
          <p:cNvPr id="40" name="頁尾版面配置區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dirty="0" smtClean="0"/>
              <a:t>For the ambiguity function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dirty="0" smtClean="0"/>
              <a:t>The auto terms are always near to the origin.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dirty="0" smtClean="0"/>
              <a:t>The cross terms are always from the origin.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dirty="0" smtClean="0"/>
              <a:t> </a:t>
            </a:r>
            <a:r>
              <a:rPr lang="fr-FR" dirty="0" smtClean="0"/>
              <a:t>                                                              </a:t>
            </a:r>
            <a:r>
              <a:rPr lang="fr-FR" sz="1200" dirty="0" smtClean="0"/>
              <a:t>[</a:t>
            </a:r>
            <a:r>
              <a:rPr lang="fr-FR" sz="1300" dirty="0" smtClean="0"/>
              <a:t>B12]</a:t>
            </a:r>
            <a:endParaRPr lang="fr-FR" sz="1300" dirty="0" smtClean="0"/>
          </a:p>
        </p:txBody>
      </p:sp>
      <p:pic>
        <p:nvPicPr>
          <p:cNvPr id="4" name="圖片 3" descr="Ax_to_W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929066"/>
            <a:ext cx="5086350" cy="233362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23</a:t>
            </a:fld>
            <a:endParaRPr lang="fr-FR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fr-FR" dirty="0" smtClean="0"/>
              <a:t>Kernel function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Choi-Williams Distribution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dirty="0" smtClean="0"/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dirty="0" smtClean="0"/>
              <a:t>                                                           </a:t>
            </a:r>
            <a:r>
              <a:rPr lang="fr-FR" sz="1200" dirty="0" smtClean="0"/>
              <a:t>[B13]</a:t>
            </a:r>
            <a:endParaRPr lang="fr-FR" sz="1200" dirty="0" smtClean="0"/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4714875" y="1142984"/>
          <a:ext cx="1187657" cy="500066"/>
        </p:xfrm>
        <a:graphic>
          <a:graphicData uri="http://schemas.openxmlformats.org/presentationml/2006/ole">
            <p:oleObj spid="_x0000_s59393" name="Equation" r:id="rId4" imgW="482400" imgH="203040" progId="Equation.DSMT4">
              <p:embed/>
            </p:oleObj>
          </a:graphicData>
        </a:graphic>
      </p:graphicFrame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2214546" y="2214554"/>
          <a:ext cx="3763655" cy="928694"/>
        </p:xfrm>
        <a:graphic>
          <a:graphicData uri="http://schemas.openxmlformats.org/presentationml/2006/ole">
            <p:oleObj spid="_x0000_s59394" name="Equation" r:id="rId5" imgW="1955520" imgH="482400" progId="Equation.DSMT4">
              <p:embed/>
            </p:oleObj>
          </a:graphicData>
        </a:graphic>
      </p:graphicFrame>
      <p:pic>
        <p:nvPicPr>
          <p:cNvPr id="59395" name="圖片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143248"/>
            <a:ext cx="48101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24</a:t>
            </a:fld>
            <a:endParaRPr lang="fr-FR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142844" y="6357958"/>
            <a:ext cx="2895600" cy="365125"/>
          </a:xfrm>
        </p:spPr>
        <p:txBody>
          <a:bodyPr/>
          <a:lstStyle/>
          <a:p>
            <a:r>
              <a:rPr lang="en-US" altLang="zh-TW" dirty="0" smtClean="0"/>
              <a:t>NTU, GICE, MD531, DISP Lab</a:t>
            </a:r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Cone-Shape Distribution</a:t>
            </a: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2214546" y="1571612"/>
          <a:ext cx="4976847" cy="642942"/>
        </p:xfrm>
        <a:graphic>
          <a:graphicData uri="http://schemas.openxmlformats.org/presentationml/2006/ole">
            <p:oleObj spid="_x0000_s58369" name="Equation" r:id="rId5" imgW="1993900" imgH="254000" progId="Equation.DSMT4">
              <p:embed/>
            </p:oleObj>
          </a:graphicData>
        </a:graphic>
      </p:graphicFrame>
      <p:pic>
        <p:nvPicPr>
          <p:cNvPr id="58371" name="圖片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2357430"/>
            <a:ext cx="47625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25</a:t>
            </a:fld>
            <a:endParaRPr lang="fr-FR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r>
              <a:rPr lang="fr-FR" altLang="zh-TW" dirty="0" smtClean="0">
                <a:solidFill>
                  <a:srgbClr val="595959"/>
                </a:solidFill>
              </a:rPr>
              <a:t>Fractional Fourier Transform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altLang="zh-TW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sz="2400" dirty="0" smtClean="0"/>
              <a:t>How to rotate the time-frequency distribution by the angle other than </a:t>
            </a:r>
            <a:r>
              <a:rPr lang="en-US" altLang="zh-TW" sz="2400" i="1" dirty="0" smtClean="0">
                <a:solidFill>
                  <a:srgbClr val="3333FF"/>
                </a:solidFill>
                <a:sym typeface="Symbol" pitchFamily="18" charset="2"/>
              </a:rPr>
              <a:t></a:t>
            </a:r>
            <a:r>
              <a:rPr lang="en-US" altLang="zh-TW" sz="2400" dirty="0" smtClean="0">
                <a:solidFill>
                  <a:srgbClr val="3333FF"/>
                </a:solidFill>
                <a:sym typeface="Symbol" pitchFamily="18" charset="2"/>
              </a:rPr>
              <a:t>/2</a:t>
            </a:r>
            <a:r>
              <a:rPr lang="en-US" altLang="zh-TW" sz="2400" dirty="0" smtClean="0">
                <a:sym typeface="Symbol" pitchFamily="18" charset="2"/>
              </a:rPr>
              <a:t>, </a:t>
            </a:r>
            <a:r>
              <a:rPr lang="en-US" altLang="zh-TW" sz="2400" i="1" dirty="0" smtClean="0">
                <a:solidFill>
                  <a:srgbClr val="3333FF"/>
                </a:solidFill>
                <a:sym typeface="Symbol" pitchFamily="18" charset="2"/>
              </a:rPr>
              <a:t></a:t>
            </a:r>
            <a:r>
              <a:rPr lang="en-US" altLang="zh-TW" sz="2400" dirty="0" smtClean="0">
                <a:sym typeface="Symbol" pitchFamily="18" charset="2"/>
              </a:rPr>
              <a:t>, and </a:t>
            </a:r>
            <a:r>
              <a:rPr lang="en-US" altLang="zh-TW" sz="2400" dirty="0" smtClean="0">
                <a:solidFill>
                  <a:srgbClr val="3333FF"/>
                </a:solidFill>
                <a:sym typeface="Symbol" pitchFamily="18" charset="2"/>
              </a:rPr>
              <a:t>3</a:t>
            </a:r>
            <a:r>
              <a:rPr lang="en-US" altLang="zh-TW" sz="2400" i="1" dirty="0" smtClean="0">
                <a:solidFill>
                  <a:srgbClr val="3333FF"/>
                </a:solidFill>
                <a:sym typeface="Symbol" pitchFamily="18" charset="2"/>
              </a:rPr>
              <a:t></a:t>
            </a:r>
            <a:r>
              <a:rPr lang="en-US" altLang="zh-TW" sz="2400" dirty="0" smtClean="0">
                <a:solidFill>
                  <a:srgbClr val="3333FF"/>
                </a:solidFill>
                <a:sym typeface="Symbol" pitchFamily="18" charset="2"/>
              </a:rPr>
              <a:t>/2</a:t>
            </a:r>
            <a:r>
              <a:rPr lang="en-US" altLang="zh-TW" sz="2400" dirty="0" smtClean="0">
                <a:sym typeface="Symbol" pitchFamily="18" charset="2"/>
              </a:rPr>
              <a:t>?</a:t>
            </a:r>
            <a:endParaRPr lang="fr-FR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</p:txBody>
      </p: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2071670" y="1214422"/>
          <a:ext cx="1860550" cy="377825"/>
        </p:xfrm>
        <a:graphic>
          <a:graphicData uri="http://schemas.openxmlformats.org/presentationml/2006/ole">
            <p:oleObj spid="_x0000_s57345" name="Equation" r:id="rId4" imgW="1866600" imgH="380880" progId="Equation.DSMT4">
              <p:embed/>
            </p:oleObj>
          </a:graphicData>
        </a:graphic>
      </p:graphicFrame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2071670" y="1571612"/>
          <a:ext cx="2395538" cy="401637"/>
        </p:xfrm>
        <a:graphic>
          <a:graphicData uri="http://schemas.openxmlformats.org/presentationml/2006/ole">
            <p:oleObj spid="_x0000_s57346" name="Equation" r:id="rId5" imgW="2400120" imgH="406080" progId="Equation.DSMT4">
              <p:embed/>
            </p:oleObj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2071670" y="1928802"/>
          <a:ext cx="4487863" cy="427038"/>
        </p:xfrm>
        <a:graphic>
          <a:graphicData uri="http://schemas.openxmlformats.org/presentationml/2006/ole">
            <p:oleObj spid="_x0000_s57347" name="Equation" r:id="rId6" imgW="4483080" imgH="431640" progId="Equation.DSMT4">
              <p:embed/>
            </p:oleObj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2071670" y="2357430"/>
          <a:ext cx="3403600" cy="452437"/>
        </p:xfrm>
        <a:graphic>
          <a:graphicData uri="http://schemas.openxmlformats.org/presentationml/2006/ole">
            <p:oleObj spid="_x0000_s57348" name="Equation" r:id="rId7" imgW="3403440" imgH="457200" progId="Equation.DSMT4">
              <p:embed/>
            </p:oleObj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26</a:t>
            </a:fld>
            <a:endParaRPr lang="fr-FR" altLang="zh-TW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>
          <a:xfrm>
            <a:off x="2928926" y="6357958"/>
            <a:ext cx="2895600" cy="365125"/>
          </a:xfrm>
        </p:spPr>
        <p:txBody>
          <a:bodyPr/>
          <a:lstStyle/>
          <a:p>
            <a:r>
              <a:rPr lang="en-US" altLang="zh-TW" dirty="0" smtClean="0"/>
              <a:t>NTU, GICE, MD531, DISP Lab</a:t>
            </a:r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lvl="0"/>
            <a:r>
              <a:rPr lang="en-US" altLang="zh-TW" sz="2800" dirty="0" smtClean="0"/>
              <a:t>Zero rotation:  </a:t>
            </a:r>
          </a:p>
          <a:p>
            <a:pPr lvl="0">
              <a:buNone/>
            </a:pPr>
            <a:r>
              <a:rPr lang="en-US" altLang="zh-TW" sz="2800" dirty="0" smtClean="0"/>
              <a:t>                    </a:t>
            </a:r>
            <a:endParaRPr lang="zh-TW" altLang="zh-TW" sz="2800" dirty="0" smtClean="0"/>
          </a:p>
          <a:p>
            <a:pPr lvl="0"/>
            <a:r>
              <a:rPr lang="en-US" altLang="zh-TW" sz="2800" dirty="0" smtClean="0"/>
              <a:t>Consistency with Fourier transform:   </a:t>
            </a:r>
          </a:p>
          <a:p>
            <a:pPr lvl="0">
              <a:buNone/>
            </a:pPr>
            <a:r>
              <a:rPr lang="en-US" altLang="zh-TW" sz="2800" dirty="0" smtClean="0"/>
              <a:t>              = FT</a:t>
            </a:r>
            <a:endParaRPr lang="zh-TW" altLang="zh-TW" sz="2800" dirty="0" smtClean="0"/>
          </a:p>
          <a:p>
            <a:pPr lvl="0"/>
            <a:r>
              <a:rPr lang="en-US" altLang="zh-TW" sz="2800" dirty="0" err="1" smtClean="0"/>
              <a:t>Additivity</a:t>
            </a:r>
            <a:r>
              <a:rPr lang="en-US" altLang="zh-TW" sz="2800" dirty="0" smtClean="0"/>
              <a:t> of rotation:              </a:t>
            </a:r>
          </a:p>
          <a:p>
            <a:pPr lvl="0">
              <a:buNone/>
            </a:pPr>
            <a:endParaRPr lang="zh-TW" altLang="zh-TW" sz="2800" dirty="0" smtClean="0"/>
          </a:p>
          <a:p>
            <a:pPr lvl="0"/>
            <a:r>
              <a:rPr lang="en-US" altLang="zh-TW" sz="2800" dirty="0" smtClean="0"/>
              <a:t> rotation</a:t>
            </a:r>
            <a:r>
              <a:rPr lang="en-US" altLang="zh-TW" dirty="0" smtClean="0"/>
              <a:t>:                     </a:t>
            </a:r>
            <a:endParaRPr lang="zh-TW" altLang="zh-TW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2357422" y="1500174"/>
          <a:ext cx="1357322" cy="577584"/>
        </p:xfrm>
        <a:graphic>
          <a:graphicData uri="http://schemas.openxmlformats.org/presentationml/2006/ole">
            <p:oleObj spid="_x0000_s72705" name="Equation" r:id="rId4" imgW="444307" imgH="190417" progId="Equation.DSMT4">
              <p:embed/>
            </p:oleObj>
          </a:graphicData>
        </a:graphic>
      </p:graphicFrame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2357422" y="2500306"/>
          <a:ext cx="857256" cy="535786"/>
        </p:xfrm>
        <a:graphic>
          <a:graphicData uri="http://schemas.openxmlformats.org/presentationml/2006/ole">
            <p:oleObj spid="_x0000_s72707" name="Equation" r:id="rId5" imgW="304668" imgH="190417" progId="Equation.DSMT4">
              <p:embed/>
            </p:oleObj>
          </a:graphicData>
        </a:graphic>
      </p:graphicFrame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2428860" y="3643314"/>
          <a:ext cx="2357454" cy="529765"/>
        </p:xfrm>
        <a:graphic>
          <a:graphicData uri="http://schemas.openxmlformats.org/presentationml/2006/ole">
            <p:oleObj spid="_x0000_s72709" name="Equation" r:id="rId6" imgW="850531" imgH="190417" progId="Equation.DSMT4">
              <p:embed/>
            </p:oleObj>
          </a:graphicData>
        </a:graphic>
      </p:graphicFrame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2428860" y="4643446"/>
          <a:ext cx="1428760" cy="539155"/>
        </p:xfrm>
        <a:graphic>
          <a:graphicData uri="http://schemas.openxmlformats.org/presentationml/2006/ole">
            <p:oleObj spid="_x0000_s72711" name="Equation" r:id="rId7" imgW="508000" imgH="190500" progId="Equation.DSMT4">
              <p:embed/>
            </p:oleObj>
          </a:graphicData>
        </a:graphic>
      </p:graphicFrame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27</a:t>
            </a:fld>
            <a:endParaRPr lang="fr-FR" altLang="zh-TW"/>
          </a:p>
        </p:txBody>
      </p:sp>
      <p:sp>
        <p:nvSpPr>
          <p:cNvPr id="13" name="頁尾版面配置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dirty="0" smtClean="0"/>
              <a:t>                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dirty="0" smtClean="0"/>
              <a:t> </a:t>
            </a:r>
            <a:r>
              <a:rPr lang="fr-FR" dirty="0" smtClean="0"/>
              <a:t>                        </a:t>
            </a:r>
            <a:r>
              <a:rPr lang="fr-FR" sz="1300" dirty="0" smtClean="0"/>
              <a:t>[A3]</a:t>
            </a:r>
            <a:endParaRPr lang="fr-FR" sz="13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" y="1714488"/>
            <a:ext cx="85915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2000232" y="1142984"/>
          <a:ext cx="6561231" cy="714380"/>
        </p:xfrm>
        <a:graphic>
          <a:graphicData uri="http://schemas.openxmlformats.org/presentationml/2006/ole">
            <p:oleObj spid="_x0000_s73729" name="Equation" r:id="rId5" imgW="5994360" imgH="507960" progId="Equation.DSMT4">
              <p:embed/>
            </p:oleObj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28</a:t>
            </a:fld>
            <a:endParaRPr lang="fr-FR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fr-FR" dirty="0" smtClean="0"/>
              <a:t>Application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sz="2400" dirty="0" smtClean="0"/>
              <a:t>Decomposition in the time-frequency distribution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071678"/>
            <a:ext cx="7777162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29</a:t>
            </a:fld>
            <a:endParaRPr lang="fr-FR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>
            <a:normAutofit/>
          </a:bodyPr>
          <a:lstStyle/>
          <a:p>
            <a:pPr algn="l"/>
            <a:r>
              <a:rPr lang="fr-CA" altLang="zh-TW" dirty="0" smtClean="0">
                <a:solidFill>
                  <a:srgbClr val="595959"/>
                </a:solidFill>
              </a:rPr>
              <a:t>Introduction</a:t>
            </a:r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1857356" y="1600200"/>
            <a:ext cx="6829444" cy="4525963"/>
          </a:xfrm>
        </p:spPr>
        <p:txBody>
          <a:bodyPr/>
          <a:lstStyle/>
          <a:p>
            <a:pPr>
              <a:buNone/>
            </a:pPr>
            <a:r>
              <a:rPr lang="en-US" altLang="zh-TW" sz="2400" dirty="0" smtClean="0">
                <a:solidFill>
                  <a:srgbClr val="FF0000"/>
                </a:solidFill>
              </a:rPr>
              <a:t>Fourier transform (FT)</a:t>
            </a:r>
          </a:p>
          <a:p>
            <a:pPr>
              <a:buNone/>
            </a:pPr>
            <a:r>
              <a:rPr lang="en-US" altLang="zh-TW" sz="2400" dirty="0" smtClean="0"/>
              <a:t>                                                 </a:t>
            </a:r>
            <a:r>
              <a:rPr lang="en-US" altLang="zh-TW" sz="2400" i="1" dirty="0" smtClean="0">
                <a:ea typeface="細明體" pitchFamily="49" charset="-120"/>
              </a:rPr>
              <a:t>t</a:t>
            </a:r>
            <a:r>
              <a:rPr lang="en-US" altLang="zh-TW" sz="2400" dirty="0" smtClean="0">
                <a:ea typeface="細明體" pitchFamily="49" charset="-120"/>
              </a:rPr>
              <a:t> varies from </a:t>
            </a:r>
            <a:r>
              <a:rPr lang="en-US" altLang="zh-TW" sz="2400" dirty="0" smtClean="0">
                <a:ea typeface="細明體" pitchFamily="49" charset="-120"/>
                <a:sym typeface="Symbol" pitchFamily="18" charset="2"/>
              </a:rPr>
              <a:t></a:t>
            </a:r>
            <a:r>
              <a:rPr lang="en-US" altLang="zh-TW" sz="2400" dirty="0" smtClean="0">
                <a:ea typeface="細明體" pitchFamily="49" charset="-120"/>
              </a:rPr>
              <a:t>∞~∞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Time-Domain  </a:t>
            </a:r>
            <a:r>
              <a:rPr lang="en-US" altLang="zh-TW" sz="2400" dirty="0" smtClean="0">
                <a:sym typeface="Symbol"/>
              </a:rPr>
              <a:t></a:t>
            </a:r>
            <a:r>
              <a:rPr lang="en-US" altLang="zh-TW" sz="2400" dirty="0" smtClean="0"/>
              <a:t>  Frequency Domain</a:t>
            </a:r>
          </a:p>
          <a:p>
            <a:pPr>
              <a:buNone/>
            </a:pPr>
            <a:endParaRPr lang="zh-TW" altLang="zh-TW" sz="2400" dirty="0" smtClean="0"/>
          </a:p>
          <a:p>
            <a:pPr>
              <a:buNone/>
            </a:pPr>
            <a:endParaRPr lang="en-US" altLang="zh-TW" sz="2400" dirty="0" smtClean="0"/>
          </a:p>
          <a:p>
            <a:pPr>
              <a:buNone/>
            </a:pP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                                                                    </a:t>
            </a:r>
            <a:r>
              <a:rPr lang="en-US" altLang="zh-TW" sz="1200" dirty="0" smtClean="0"/>
              <a:t>[A1]</a:t>
            </a:r>
            <a:endParaRPr lang="en-US" altLang="zh-TW" sz="1200" dirty="0" smtClean="0"/>
          </a:p>
          <a:p>
            <a:pPr>
              <a:buNone/>
            </a:pPr>
            <a:r>
              <a:rPr lang="en-US" altLang="zh-TW" sz="2400" dirty="0" smtClean="0"/>
              <a:t>                         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Why do we need time-frequency transform?</a:t>
            </a:r>
          </a:p>
          <a:p>
            <a:pPr>
              <a:buNone/>
            </a:pPr>
            <a:endParaRPr lang="zh-TW" altLang="en-US" sz="2400" dirty="0"/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1928794" y="2000240"/>
          <a:ext cx="2786082" cy="551487"/>
        </p:xfrm>
        <a:graphic>
          <a:graphicData uri="http://schemas.openxmlformats.org/presentationml/2006/ole">
            <p:oleObj spid="_x0000_s17418" name="Equation" r:id="rId4" imgW="2311200" imgH="457200" progId="Equation.DSMT4">
              <p:embed/>
            </p:oleObj>
          </a:graphicData>
        </a:graphic>
      </p:graphicFrame>
      <p:pic>
        <p:nvPicPr>
          <p:cNvPr id="17" name="圖片 1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143248"/>
            <a:ext cx="5270739" cy="1732064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3</a:t>
            </a:fld>
            <a:endParaRPr lang="fr-FR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fr-FR" dirty="0" smtClean="0"/>
          </a:p>
        </p:txBody>
      </p:sp>
      <p:grpSp>
        <p:nvGrpSpPr>
          <p:cNvPr id="4" name="Group 194"/>
          <p:cNvGrpSpPr>
            <a:grpSpLocks noChangeAspect="1"/>
          </p:cNvGrpSpPr>
          <p:nvPr/>
        </p:nvGrpSpPr>
        <p:grpSpPr bwMode="auto">
          <a:xfrm>
            <a:off x="714348" y="1785611"/>
            <a:ext cx="8286808" cy="3446780"/>
            <a:chOff x="1030" y="-117"/>
            <a:chExt cx="14447" cy="5428"/>
          </a:xfrm>
        </p:grpSpPr>
        <p:sp>
          <p:nvSpPr>
            <p:cNvPr id="5" name="AutoShape 195"/>
            <p:cNvSpPr>
              <a:spLocks noChangeAspect="1" noChangeArrowheads="1"/>
            </p:cNvSpPr>
            <p:nvPr/>
          </p:nvSpPr>
          <p:spPr bwMode="auto">
            <a:xfrm>
              <a:off x="1030" y="-117"/>
              <a:ext cx="14400" cy="4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Text Box 196"/>
            <p:cNvSpPr txBox="1">
              <a:spLocks noChangeArrowheads="1"/>
            </p:cNvSpPr>
            <p:nvPr/>
          </p:nvSpPr>
          <p:spPr bwMode="auto">
            <a:xfrm>
              <a:off x="2877" y="1351"/>
              <a:ext cx="1501" cy="5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i="1">
                  <a:solidFill>
                    <a:srgbClr val="800000"/>
                  </a:solidFill>
                  <a:ea typeface="新細明體" pitchFamily="18" charset="-120"/>
                </a:rPr>
                <a:t>f</a:t>
              </a:r>
              <a:r>
                <a:rPr lang="en-US" altLang="zh-TW">
                  <a:solidFill>
                    <a:srgbClr val="800000"/>
                  </a:solidFill>
                  <a:ea typeface="新細明體" pitchFamily="18" charset="-120"/>
                </a:rPr>
                <a:t>-axis </a:t>
              </a:r>
              <a:endParaRPr lang="en-US" altLang="zh-TW"/>
            </a:p>
          </p:txBody>
        </p:sp>
        <p:sp>
          <p:nvSpPr>
            <p:cNvPr id="7" name="Text Box 197"/>
            <p:cNvSpPr txBox="1">
              <a:spLocks noChangeArrowheads="1"/>
            </p:cNvSpPr>
            <p:nvPr/>
          </p:nvSpPr>
          <p:spPr bwMode="auto">
            <a:xfrm>
              <a:off x="1797" y="2791"/>
              <a:ext cx="1134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>
                  <a:ea typeface="新細明體" pitchFamily="18" charset="-120"/>
                </a:rPr>
                <a:t>Signal </a:t>
              </a:r>
              <a:endParaRPr lang="en-US" altLang="zh-TW"/>
            </a:p>
          </p:txBody>
        </p:sp>
        <p:sp>
          <p:nvSpPr>
            <p:cNvPr id="8" name="Freeform 198"/>
            <p:cNvSpPr>
              <a:spLocks/>
            </p:cNvSpPr>
            <p:nvPr/>
          </p:nvSpPr>
          <p:spPr bwMode="auto">
            <a:xfrm>
              <a:off x="1797" y="3331"/>
              <a:ext cx="2189" cy="920"/>
            </a:xfrm>
            <a:custGeom>
              <a:avLst/>
              <a:gdLst/>
              <a:ahLst/>
              <a:cxnLst>
                <a:cxn ang="0">
                  <a:pos x="141" y="300"/>
                </a:cxn>
                <a:cxn ang="0">
                  <a:pos x="521" y="160"/>
                </a:cxn>
                <a:cxn ang="0">
                  <a:pos x="941" y="0"/>
                </a:cxn>
                <a:cxn ang="0">
                  <a:pos x="1501" y="20"/>
                </a:cxn>
                <a:cxn ang="0">
                  <a:pos x="1621" y="80"/>
                </a:cxn>
                <a:cxn ang="0">
                  <a:pos x="1661" y="160"/>
                </a:cxn>
                <a:cxn ang="0">
                  <a:pos x="1721" y="240"/>
                </a:cxn>
                <a:cxn ang="0">
                  <a:pos x="1801" y="360"/>
                </a:cxn>
                <a:cxn ang="0">
                  <a:pos x="1881" y="380"/>
                </a:cxn>
                <a:cxn ang="0">
                  <a:pos x="2081" y="520"/>
                </a:cxn>
                <a:cxn ang="0">
                  <a:pos x="2141" y="820"/>
                </a:cxn>
                <a:cxn ang="0">
                  <a:pos x="2101" y="880"/>
                </a:cxn>
                <a:cxn ang="0">
                  <a:pos x="1981" y="920"/>
                </a:cxn>
                <a:cxn ang="0">
                  <a:pos x="2021" y="860"/>
                </a:cxn>
                <a:cxn ang="0">
                  <a:pos x="1901" y="820"/>
                </a:cxn>
                <a:cxn ang="0">
                  <a:pos x="1561" y="800"/>
                </a:cxn>
                <a:cxn ang="0">
                  <a:pos x="1421" y="820"/>
                </a:cxn>
                <a:cxn ang="0">
                  <a:pos x="1361" y="840"/>
                </a:cxn>
                <a:cxn ang="0">
                  <a:pos x="1221" y="800"/>
                </a:cxn>
                <a:cxn ang="0">
                  <a:pos x="981" y="780"/>
                </a:cxn>
                <a:cxn ang="0">
                  <a:pos x="261" y="700"/>
                </a:cxn>
                <a:cxn ang="0">
                  <a:pos x="161" y="680"/>
                </a:cxn>
                <a:cxn ang="0">
                  <a:pos x="81" y="560"/>
                </a:cxn>
                <a:cxn ang="0">
                  <a:pos x="61" y="500"/>
                </a:cxn>
                <a:cxn ang="0">
                  <a:pos x="1" y="460"/>
                </a:cxn>
                <a:cxn ang="0">
                  <a:pos x="21" y="380"/>
                </a:cxn>
                <a:cxn ang="0">
                  <a:pos x="141" y="340"/>
                </a:cxn>
                <a:cxn ang="0">
                  <a:pos x="141" y="300"/>
                </a:cxn>
              </a:cxnLst>
              <a:rect l="0" t="0" r="r" b="b"/>
              <a:pathLst>
                <a:path w="2189" h="920">
                  <a:moveTo>
                    <a:pt x="141" y="300"/>
                  </a:moveTo>
                  <a:cubicBezTo>
                    <a:pt x="297" y="196"/>
                    <a:pt x="330" y="192"/>
                    <a:pt x="521" y="160"/>
                  </a:cubicBezTo>
                  <a:cubicBezTo>
                    <a:pt x="660" y="104"/>
                    <a:pt x="796" y="36"/>
                    <a:pt x="941" y="0"/>
                  </a:cubicBezTo>
                  <a:cubicBezTo>
                    <a:pt x="1129" y="14"/>
                    <a:pt x="1315" y="51"/>
                    <a:pt x="1501" y="20"/>
                  </a:cubicBezTo>
                  <a:cubicBezTo>
                    <a:pt x="1542" y="34"/>
                    <a:pt x="1591" y="44"/>
                    <a:pt x="1621" y="80"/>
                  </a:cubicBezTo>
                  <a:cubicBezTo>
                    <a:pt x="1640" y="103"/>
                    <a:pt x="1645" y="135"/>
                    <a:pt x="1661" y="160"/>
                  </a:cubicBezTo>
                  <a:cubicBezTo>
                    <a:pt x="1679" y="188"/>
                    <a:pt x="1702" y="213"/>
                    <a:pt x="1721" y="240"/>
                  </a:cubicBezTo>
                  <a:cubicBezTo>
                    <a:pt x="1749" y="279"/>
                    <a:pt x="1754" y="348"/>
                    <a:pt x="1801" y="360"/>
                  </a:cubicBezTo>
                  <a:cubicBezTo>
                    <a:pt x="1828" y="367"/>
                    <a:pt x="1854" y="373"/>
                    <a:pt x="1881" y="380"/>
                  </a:cubicBezTo>
                  <a:cubicBezTo>
                    <a:pt x="2020" y="519"/>
                    <a:pt x="1946" y="486"/>
                    <a:pt x="2081" y="520"/>
                  </a:cubicBezTo>
                  <a:cubicBezTo>
                    <a:pt x="2176" y="663"/>
                    <a:pt x="2189" y="627"/>
                    <a:pt x="2141" y="820"/>
                  </a:cubicBezTo>
                  <a:cubicBezTo>
                    <a:pt x="2135" y="843"/>
                    <a:pt x="2121" y="867"/>
                    <a:pt x="2101" y="880"/>
                  </a:cubicBezTo>
                  <a:cubicBezTo>
                    <a:pt x="2065" y="902"/>
                    <a:pt x="1981" y="920"/>
                    <a:pt x="1981" y="920"/>
                  </a:cubicBezTo>
                  <a:cubicBezTo>
                    <a:pt x="1994" y="900"/>
                    <a:pt x="2036" y="879"/>
                    <a:pt x="2021" y="860"/>
                  </a:cubicBezTo>
                  <a:cubicBezTo>
                    <a:pt x="1995" y="827"/>
                    <a:pt x="1901" y="820"/>
                    <a:pt x="1901" y="820"/>
                  </a:cubicBezTo>
                  <a:cubicBezTo>
                    <a:pt x="1781" y="844"/>
                    <a:pt x="1680" y="830"/>
                    <a:pt x="1561" y="800"/>
                  </a:cubicBezTo>
                  <a:cubicBezTo>
                    <a:pt x="1514" y="807"/>
                    <a:pt x="1467" y="811"/>
                    <a:pt x="1421" y="820"/>
                  </a:cubicBezTo>
                  <a:cubicBezTo>
                    <a:pt x="1400" y="824"/>
                    <a:pt x="1382" y="840"/>
                    <a:pt x="1361" y="840"/>
                  </a:cubicBezTo>
                  <a:cubicBezTo>
                    <a:pt x="1281" y="840"/>
                    <a:pt x="1292" y="809"/>
                    <a:pt x="1221" y="800"/>
                  </a:cubicBezTo>
                  <a:cubicBezTo>
                    <a:pt x="1141" y="789"/>
                    <a:pt x="1061" y="787"/>
                    <a:pt x="981" y="780"/>
                  </a:cubicBezTo>
                  <a:cubicBezTo>
                    <a:pt x="676" y="678"/>
                    <a:pt x="748" y="718"/>
                    <a:pt x="261" y="700"/>
                  </a:cubicBezTo>
                  <a:cubicBezTo>
                    <a:pt x="228" y="693"/>
                    <a:pt x="188" y="701"/>
                    <a:pt x="161" y="680"/>
                  </a:cubicBezTo>
                  <a:cubicBezTo>
                    <a:pt x="123" y="650"/>
                    <a:pt x="96" y="606"/>
                    <a:pt x="81" y="560"/>
                  </a:cubicBezTo>
                  <a:cubicBezTo>
                    <a:pt x="74" y="540"/>
                    <a:pt x="74" y="516"/>
                    <a:pt x="61" y="500"/>
                  </a:cubicBezTo>
                  <a:cubicBezTo>
                    <a:pt x="46" y="481"/>
                    <a:pt x="21" y="473"/>
                    <a:pt x="1" y="460"/>
                  </a:cubicBezTo>
                  <a:cubicBezTo>
                    <a:pt x="8" y="433"/>
                    <a:pt x="0" y="398"/>
                    <a:pt x="21" y="380"/>
                  </a:cubicBezTo>
                  <a:cubicBezTo>
                    <a:pt x="53" y="353"/>
                    <a:pt x="141" y="340"/>
                    <a:pt x="141" y="340"/>
                  </a:cubicBezTo>
                  <a:cubicBezTo>
                    <a:pt x="189" y="268"/>
                    <a:pt x="202" y="269"/>
                    <a:pt x="141" y="30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Text Box 199"/>
            <p:cNvSpPr txBox="1">
              <a:spLocks noChangeArrowheads="1"/>
            </p:cNvSpPr>
            <p:nvPr/>
          </p:nvSpPr>
          <p:spPr bwMode="auto">
            <a:xfrm>
              <a:off x="4317" y="2431"/>
              <a:ext cx="1073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>
                  <a:ea typeface="新細明體" pitchFamily="18" charset="-120"/>
                </a:rPr>
                <a:t>noise </a:t>
              </a:r>
              <a:endParaRPr lang="en-US" altLang="zh-TW"/>
            </a:p>
          </p:txBody>
        </p:sp>
        <p:sp>
          <p:nvSpPr>
            <p:cNvPr id="10" name="Text Box 200"/>
            <p:cNvSpPr txBox="1">
              <a:spLocks noChangeArrowheads="1"/>
            </p:cNvSpPr>
            <p:nvPr/>
          </p:nvSpPr>
          <p:spPr bwMode="auto">
            <a:xfrm>
              <a:off x="4677" y="4051"/>
              <a:ext cx="1082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i="1">
                  <a:solidFill>
                    <a:srgbClr val="800000"/>
                  </a:solidFill>
                  <a:ea typeface="新細明體" pitchFamily="18" charset="-120"/>
                </a:rPr>
                <a:t>t</a:t>
              </a:r>
              <a:r>
                <a:rPr lang="en-US" altLang="zh-TW">
                  <a:solidFill>
                    <a:srgbClr val="800000"/>
                  </a:solidFill>
                  <a:ea typeface="新細明體" pitchFamily="18" charset="-120"/>
                </a:rPr>
                <a:t>-axis </a:t>
              </a:r>
              <a:endParaRPr lang="en-US" altLang="zh-TW"/>
            </a:p>
          </p:txBody>
        </p:sp>
        <p:sp>
          <p:nvSpPr>
            <p:cNvPr id="11" name="Text Box 201"/>
            <p:cNvSpPr txBox="1">
              <a:spLocks noChangeArrowheads="1"/>
            </p:cNvSpPr>
            <p:nvPr/>
          </p:nvSpPr>
          <p:spPr bwMode="auto">
            <a:xfrm>
              <a:off x="5577" y="3151"/>
              <a:ext cx="1259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dirty="0">
                  <a:solidFill>
                    <a:srgbClr val="FF0000"/>
                  </a:solidFill>
                  <a:ea typeface="新細明體" pitchFamily="18" charset="-120"/>
                </a:rPr>
                <a:t>FRFT</a:t>
              </a:r>
              <a:r>
                <a:rPr lang="en-US" altLang="zh-TW" sz="2200" i="1" baseline="-25000" dirty="0">
                  <a:solidFill>
                    <a:srgbClr val="FF0000"/>
                  </a:solidFill>
                  <a:ea typeface="新細明體" pitchFamily="18" charset="-120"/>
                  <a:sym typeface="Symbol" pitchFamily="18" charset="2"/>
                </a:rPr>
                <a:t></a:t>
              </a:r>
              <a:endParaRPr lang="en-US" altLang="zh-TW" dirty="0"/>
            </a:p>
          </p:txBody>
        </p:sp>
        <p:sp>
          <p:nvSpPr>
            <p:cNvPr id="12" name="Line 202"/>
            <p:cNvSpPr>
              <a:spLocks noChangeShapeType="1"/>
            </p:cNvSpPr>
            <p:nvPr/>
          </p:nvSpPr>
          <p:spPr bwMode="auto">
            <a:xfrm>
              <a:off x="5397" y="4051"/>
              <a:ext cx="1439" cy="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Freeform 203"/>
            <p:cNvSpPr>
              <a:spLocks/>
            </p:cNvSpPr>
            <p:nvPr/>
          </p:nvSpPr>
          <p:spPr bwMode="auto">
            <a:xfrm>
              <a:off x="2957" y="2391"/>
              <a:ext cx="2034" cy="170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4" y="140"/>
                </a:cxn>
                <a:cxn ang="0">
                  <a:pos x="184" y="260"/>
                </a:cxn>
                <a:cxn ang="0">
                  <a:pos x="744" y="540"/>
                </a:cxn>
                <a:cxn ang="0">
                  <a:pos x="1044" y="660"/>
                </a:cxn>
                <a:cxn ang="0">
                  <a:pos x="1124" y="780"/>
                </a:cxn>
                <a:cxn ang="0">
                  <a:pos x="1164" y="840"/>
                </a:cxn>
                <a:cxn ang="0">
                  <a:pos x="1244" y="1040"/>
                </a:cxn>
                <a:cxn ang="0">
                  <a:pos x="1324" y="1080"/>
                </a:cxn>
                <a:cxn ang="0">
                  <a:pos x="1484" y="1340"/>
                </a:cxn>
                <a:cxn ang="0">
                  <a:pos x="1584" y="1560"/>
                </a:cxn>
                <a:cxn ang="0">
                  <a:pos x="1604" y="1620"/>
                </a:cxn>
                <a:cxn ang="0">
                  <a:pos x="1664" y="1640"/>
                </a:cxn>
                <a:cxn ang="0">
                  <a:pos x="1724" y="1700"/>
                </a:cxn>
                <a:cxn ang="0">
                  <a:pos x="1864" y="1700"/>
                </a:cxn>
                <a:cxn ang="0">
                  <a:pos x="2004" y="1660"/>
                </a:cxn>
                <a:cxn ang="0">
                  <a:pos x="2024" y="1600"/>
                </a:cxn>
                <a:cxn ang="0">
                  <a:pos x="1964" y="1560"/>
                </a:cxn>
                <a:cxn ang="0">
                  <a:pos x="1884" y="1440"/>
                </a:cxn>
                <a:cxn ang="0">
                  <a:pos x="1804" y="1320"/>
                </a:cxn>
                <a:cxn ang="0">
                  <a:pos x="1764" y="1200"/>
                </a:cxn>
                <a:cxn ang="0">
                  <a:pos x="1704" y="1080"/>
                </a:cxn>
                <a:cxn ang="0">
                  <a:pos x="1684" y="1020"/>
                </a:cxn>
                <a:cxn ang="0">
                  <a:pos x="1624" y="980"/>
                </a:cxn>
                <a:cxn ang="0">
                  <a:pos x="1484" y="800"/>
                </a:cxn>
                <a:cxn ang="0">
                  <a:pos x="1464" y="740"/>
                </a:cxn>
                <a:cxn ang="0">
                  <a:pos x="1324" y="720"/>
                </a:cxn>
                <a:cxn ang="0">
                  <a:pos x="1084" y="560"/>
                </a:cxn>
                <a:cxn ang="0">
                  <a:pos x="924" y="420"/>
                </a:cxn>
                <a:cxn ang="0">
                  <a:pos x="804" y="340"/>
                </a:cxn>
                <a:cxn ang="0">
                  <a:pos x="644" y="180"/>
                </a:cxn>
                <a:cxn ang="0">
                  <a:pos x="584" y="120"/>
                </a:cxn>
                <a:cxn ang="0">
                  <a:pos x="404" y="100"/>
                </a:cxn>
                <a:cxn ang="0">
                  <a:pos x="84" y="0"/>
                </a:cxn>
                <a:cxn ang="0">
                  <a:pos x="4" y="20"/>
                </a:cxn>
              </a:cxnLst>
              <a:rect l="0" t="0" r="r" b="b"/>
              <a:pathLst>
                <a:path w="2032" h="1700">
                  <a:moveTo>
                    <a:pt x="4" y="20"/>
                  </a:moveTo>
                  <a:cubicBezTo>
                    <a:pt x="11" y="60"/>
                    <a:pt x="0" y="108"/>
                    <a:pt x="24" y="140"/>
                  </a:cubicBezTo>
                  <a:cubicBezTo>
                    <a:pt x="64" y="193"/>
                    <a:pt x="131" y="220"/>
                    <a:pt x="184" y="260"/>
                  </a:cubicBezTo>
                  <a:cubicBezTo>
                    <a:pt x="353" y="387"/>
                    <a:pt x="540" y="489"/>
                    <a:pt x="744" y="540"/>
                  </a:cubicBezTo>
                  <a:cubicBezTo>
                    <a:pt x="835" y="600"/>
                    <a:pt x="945" y="610"/>
                    <a:pt x="1044" y="660"/>
                  </a:cubicBezTo>
                  <a:cubicBezTo>
                    <a:pt x="1071" y="700"/>
                    <a:pt x="1097" y="740"/>
                    <a:pt x="1124" y="780"/>
                  </a:cubicBezTo>
                  <a:cubicBezTo>
                    <a:pt x="1137" y="800"/>
                    <a:pt x="1164" y="840"/>
                    <a:pt x="1164" y="840"/>
                  </a:cubicBezTo>
                  <a:cubicBezTo>
                    <a:pt x="1179" y="901"/>
                    <a:pt x="1191" y="996"/>
                    <a:pt x="1244" y="1040"/>
                  </a:cubicBezTo>
                  <a:cubicBezTo>
                    <a:pt x="1267" y="1059"/>
                    <a:pt x="1297" y="1067"/>
                    <a:pt x="1324" y="1080"/>
                  </a:cubicBezTo>
                  <a:cubicBezTo>
                    <a:pt x="1357" y="1179"/>
                    <a:pt x="1426" y="1254"/>
                    <a:pt x="1484" y="1340"/>
                  </a:cubicBezTo>
                  <a:cubicBezTo>
                    <a:pt x="1508" y="1437"/>
                    <a:pt x="1523" y="1479"/>
                    <a:pt x="1584" y="1560"/>
                  </a:cubicBezTo>
                  <a:cubicBezTo>
                    <a:pt x="1591" y="1580"/>
                    <a:pt x="1589" y="1605"/>
                    <a:pt x="1604" y="1620"/>
                  </a:cubicBezTo>
                  <a:cubicBezTo>
                    <a:pt x="1619" y="1635"/>
                    <a:pt x="1646" y="1628"/>
                    <a:pt x="1664" y="1640"/>
                  </a:cubicBezTo>
                  <a:cubicBezTo>
                    <a:pt x="1688" y="1656"/>
                    <a:pt x="1704" y="1680"/>
                    <a:pt x="1724" y="1700"/>
                  </a:cubicBezTo>
                  <a:cubicBezTo>
                    <a:pt x="1974" y="1637"/>
                    <a:pt x="1663" y="1700"/>
                    <a:pt x="1864" y="1700"/>
                  </a:cubicBezTo>
                  <a:cubicBezTo>
                    <a:pt x="1889" y="1700"/>
                    <a:pt x="1976" y="1669"/>
                    <a:pt x="2004" y="1660"/>
                  </a:cubicBezTo>
                  <a:cubicBezTo>
                    <a:pt x="2011" y="1640"/>
                    <a:pt x="2032" y="1620"/>
                    <a:pt x="2024" y="1600"/>
                  </a:cubicBezTo>
                  <a:cubicBezTo>
                    <a:pt x="2015" y="1578"/>
                    <a:pt x="1980" y="1578"/>
                    <a:pt x="1964" y="1560"/>
                  </a:cubicBezTo>
                  <a:cubicBezTo>
                    <a:pt x="1932" y="1524"/>
                    <a:pt x="1911" y="1480"/>
                    <a:pt x="1884" y="1440"/>
                  </a:cubicBezTo>
                  <a:cubicBezTo>
                    <a:pt x="1857" y="1400"/>
                    <a:pt x="1831" y="1360"/>
                    <a:pt x="1804" y="1320"/>
                  </a:cubicBezTo>
                  <a:cubicBezTo>
                    <a:pt x="1781" y="1285"/>
                    <a:pt x="1777" y="1240"/>
                    <a:pt x="1764" y="1200"/>
                  </a:cubicBezTo>
                  <a:cubicBezTo>
                    <a:pt x="1714" y="1049"/>
                    <a:pt x="1782" y="1235"/>
                    <a:pt x="1704" y="1080"/>
                  </a:cubicBezTo>
                  <a:cubicBezTo>
                    <a:pt x="1695" y="1061"/>
                    <a:pt x="1697" y="1036"/>
                    <a:pt x="1684" y="1020"/>
                  </a:cubicBezTo>
                  <a:cubicBezTo>
                    <a:pt x="1669" y="1001"/>
                    <a:pt x="1644" y="993"/>
                    <a:pt x="1624" y="980"/>
                  </a:cubicBezTo>
                  <a:cubicBezTo>
                    <a:pt x="1528" y="836"/>
                    <a:pt x="1578" y="894"/>
                    <a:pt x="1484" y="800"/>
                  </a:cubicBezTo>
                  <a:cubicBezTo>
                    <a:pt x="1477" y="780"/>
                    <a:pt x="1483" y="749"/>
                    <a:pt x="1464" y="740"/>
                  </a:cubicBezTo>
                  <a:cubicBezTo>
                    <a:pt x="1422" y="719"/>
                    <a:pt x="1368" y="737"/>
                    <a:pt x="1324" y="720"/>
                  </a:cubicBezTo>
                  <a:cubicBezTo>
                    <a:pt x="1214" y="678"/>
                    <a:pt x="1191" y="596"/>
                    <a:pt x="1084" y="560"/>
                  </a:cubicBezTo>
                  <a:cubicBezTo>
                    <a:pt x="971" y="390"/>
                    <a:pt x="1157" y="653"/>
                    <a:pt x="924" y="420"/>
                  </a:cubicBezTo>
                  <a:cubicBezTo>
                    <a:pt x="849" y="345"/>
                    <a:pt x="891" y="369"/>
                    <a:pt x="804" y="340"/>
                  </a:cubicBezTo>
                  <a:cubicBezTo>
                    <a:pt x="757" y="269"/>
                    <a:pt x="708" y="233"/>
                    <a:pt x="644" y="180"/>
                  </a:cubicBezTo>
                  <a:cubicBezTo>
                    <a:pt x="622" y="162"/>
                    <a:pt x="611" y="129"/>
                    <a:pt x="584" y="120"/>
                  </a:cubicBezTo>
                  <a:cubicBezTo>
                    <a:pt x="527" y="101"/>
                    <a:pt x="464" y="107"/>
                    <a:pt x="404" y="100"/>
                  </a:cubicBezTo>
                  <a:cubicBezTo>
                    <a:pt x="297" y="64"/>
                    <a:pt x="193" y="27"/>
                    <a:pt x="84" y="0"/>
                  </a:cubicBezTo>
                  <a:cubicBezTo>
                    <a:pt x="34" y="76"/>
                    <a:pt x="61" y="77"/>
                    <a:pt x="4" y="2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Line 204"/>
            <p:cNvSpPr>
              <a:spLocks noChangeShapeType="1"/>
            </p:cNvSpPr>
            <p:nvPr/>
          </p:nvSpPr>
          <p:spPr bwMode="auto">
            <a:xfrm>
              <a:off x="1437" y="3871"/>
              <a:ext cx="3959" cy="2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205"/>
            <p:cNvSpPr>
              <a:spLocks noChangeShapeType="1"/>
            </p:cNvSpPr>
            <p:nvPr/>
          </p:nvSpPr>
          <p:spPr bwMode="auto">
            <a:xfrm>
              <a:off x="3238" y="1891"/>
              <a:ext cx="2" cy="324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206"/>
            <p:cNvSpPr>
              <a:spLocks noChangeShapeType="1"/>
            </p:cNvSpPr>
            <p:nvPr/>
          </p:nvSpPr>
          <p:spPr bwMode="auto">
            <a:xfrm>
              <a:off x="10257" y="4231"/>
              <a:ext cx="1437" cy="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Text Box 207"/>
            <p:cNvSpPr txBox="1">
              <a:spLocks noChangeArrowheads="1"/>
            </p:cNvSpPr>
            <p:nvPr/>
          </p:nvSpPr>
          <p:spPr bwMode="auto">
            <a:xfrm>
              <a:off x="10257" y="3331"/>
              <a:ext cx="16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>
                  <a:solidFill>
                    <a:srgbClr val="FF0000"/>
                  </a:solidFill>
                  <a:ea typeface="新細明體" pitchFamily="18" charset="-120"/>
                </a:rPr>
                <a:t>FRFT</a:t>
              </a:r>
              <a:r>
                <a:rPr lang="en-US" altLang="zh-TW" sz="2200" baseline="-25000">
                  <a:solidFill>
                    <a:srgbClr val="FF0000"/>
                  </a:solidFill>
                  <a:ea typeface="新細明體" pitchFamily="18" charset="-120"/>
                  <a:sym typeface="Symbol" pitchFamily="18" charset="2"/>
                </a:rPr>
                <a:t></a:t>
              </a:r>
              <a:r>
                <a:rPr lang="en-US" altLang="zh-TW" sz="2200" i="1" baseline="-25000">
                  <a:solidFill>
                    <a:srgbClr val="FF0000"/>
                  </a:solidFill>
                  <a:ea typeface="新細明體" pitchFamily="18" charset="-120"/>
                  <a:sym typeface="Symbol" pitchFamily="18" charset="2"/>
                </a:rPr>
                <a:t></a:t>
              </a:r>
              <a:endParaRPr lang="en-US" altLang="zh-TW"/>
            </a:p>
          </p:txBody>
        </p:sp>
        <p:sp>
          <p:nvSpPr>
            <p:cNvPr id="18" name="Freeform 208"/>
            <p:cNvSpPr>
              <a:spLocks/>
            </p:cNvSpPr>
            <p:nvPr/>
          </p:nvSpPr>
          <p:spPr bwMode="auto">
            <a:xfrm rot="2700000">
              <a:off x="8291" y="2596"/>
              <a:ext cx="2032" cy="1701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4" y="140"/>
                </a:cxn>
                <a:cxn ang="0">
                  <a:pos x="184" y="260"/>
                </a:cxn>
                <a:cxn ang="0">
                  <a:pos x="744" y="540"/>
                </a:cxn>
                <a:cxn ang="0">
                  <a:pos x="1044" y="660"/>
                </a:cxn>
                <a:cxn ang="0">
                  <a:pos x="1124" y="780"/>
                </a:cxn>
                <a:cxn ang="0">
                  <a:pos x="1164" y="840"/>
                </a:cxn>
                <a:cxn ang="0">
                  <a:pos x="1244" y="1040"/>
                </a:cxn>
                <a:cxn ang="0">
                  <a:pos x="1324" y="1080"/>
                </a:cxn>
                <a:cxn ang="0">
                  <a:pos x="1484" y="1340"/>
                </a:cxn>
                <a:cxn ang="0">
                  <a:pos x="1584" y="1560"/>
                </a:cxn>
                <a:cxn ang="0">
                  <a:pos x="1604" y="1620"/>
                </a:cxn>
                <a:cxn ang="0">
                  <a:pos x="1664" y="1640"/>
                </a:cxn>
                <a:cxn ang="0">
                  <a:pos x="1724" y="1700"/>
                </a:cxn>
                <a:cxn ang="0">
                  <a:pos x="1864" y="1700"/>
                </a:cxn>
                <a:cxn ang="0">
                  <a:pos x="2004" y="1660"/>
                </a:cxn>
                <a:cxn ang="0">
                  <a:pos x="2024" y="1600"/>
                </a:cxn>
                <a:cxn ang="0">
                  <a:pos x="1964" y="1560"/>
                </a:cxn>
                <a:cxn ang="0">
                  <a:pos x="1884" y="1440"/>
                </a:cxn>
                <a:cxn ang="0">
                  <a:pos x="1804" y="1320"/>
                </a:cxn>
                <a:cxn ang="0">
                  <a:pos x="1764" y="1200"/>
                </a:cxn>
                <a:cxn ang="0">
                  <a:pos x="1704" y="1080"/>
                </a:cxn>
                <a:cxn ang="0">
                  <a:pos x="1684" y="1020"/>
                </a:cxn>
                <a:cxn ang="0">
                  <a:pos x="1624" y="980"/>
                </a:cxn>
                <a:cxn ang="0">
                  <a:pos x="1484" y="800"/>
                </a:cxn>
                <a:cxn ang="0">
                  <a:pos x="1464" y="740"/>
                </a:cxn>
                <a:cxn ang="0">
                  <a:pos x="1324" y="720"/>
                </a:cxn>
                <a:cxn ang="0">
                  <a:pos x="1084" y="560"/>
                </a:cxn>
                <a:cxn ang="0">
                  <a:pos x="924" y="420"/>
                </a:cxn>
                <a:cxn ang="0">
                  <a:pos x="804" y="340"/>
                </a:cxn>
                <a:cxn ang="0">
                  <a:pos x="644" y="180"/>
                </a:cxn>
                <a:cxn ang="0">
                  <a:pos x="584" y="120"/>
                </a:cxn>
                <a:cxn ang="0">
                  <a:pos x="404" y="100"/>
                </a:cxn>
                <a:cxn ang="0">
                  <a:pos x="84" y="0"/>
                </a:cxn>
                <a:cxn ang="0">
                  <a:pos x="4" y="20"/>
                </a:cxn>
              </a:cxnLst>
              <a:rect l="0" t="0" r="r" b="b"/>
              <a:pathLst>
                <a:path w="2032" h="1700">
                  <a:moveTo>
                    <a:pt x="4" y="20"/>
                  </a:moveTo>
                  <a:cubicBezTo>
                    <a:pt x="11" y="60"/>
                    <a:pt x="0" y="108"/>
                    <a:pt x="24" y="140"/>
                  </a:cubicBezTo>
                  <a:cubicBezTo>
                    <a:pt x="64" y="193"/>
                    <a:pt x="131" y="220"/>
                    <a:pt x="184" y="260"/>
                  </a:cubicBezTo>
                  <a:cubicBezTo>
                    <a:pt x="353" y="387"/>
                    <a:pt x="540" y="489"/>
                    <a:pt x="744" y="540"/>
                  </a:cubicBezTo>
                  <a:cubicBezTo>
                    <a:pt x="835" y="600"/>
                    <a:pt x="945" y="610"/>
                    <a:pt x="1044" y="660"/>
                  </a:cubicBezTo>
                  <a:cubicBezTo>
                    <a:pt x="1071" y="700"/>
                    <a:pt x="1097" y="740"/>
                    <a:pt x="1124" y="780"/>
                  </a:cubicBezTo>
                  <a:cubicBezTo>
                    <a:pt x="1137" y="800"/>
                    <a:pt x="1164" y="840"/>
                    <a:pt x="1164" y="840"/>
                  </a:cubicBezTo>
                  <a:cubicBezTo>
                    <a:pt x="1179" y="901"/>
                    <a:pt x="1191" y="996"/>
                    <a:pt x="1244" y="1040"/>
                  </a:cubicBezTo>
                  <a:cubicBezTo>
                    <a:pt x="1267" y="1059"/>
                    <a:pt x="1297" y="1067"/>
                    <a:pt x="1324" y="1080"/>
                  </a:cubicBezTo>
                  <a:cubicBezTo>
                    <a:pt x="1357" y="1179"/>
                    <a:pt x="1426" y="1254"/>
                    <a:pt x="1484" y="1340"/>
                  </a:cubicBezTo>
                  <a:cubicBezTo>
                    <a:pt x="1508" y="1437"/>
                    <a:pt x="1523" y="1479"/>
                    <a:pt x="1584" y="1560"/>
                  </a:cubicBezTo>
                  <a:cubicBezTo>
                    <a:pt x="1591" y="1580"/>
                    <a:pt x="1589" y="1605"/>
                    <a:pt x="1604" y="1620"/>
                  </a:cubicBezTo>
                  <a:cubicBezTo>
                    <a:pt x="1619" y="1635"/>
                    <a:pt x="1646" y="1628"/>
                    <a:pt x="1664" y="1640"/>
                  </a:cubicBezTo>
                  <a:cubicBezTo>
                    <a:pt x="1688" y="1656"/>
                    <a:pt x="1704" y="1680"/>
                    <a:pt x="1724" y="1700"/>
                  </a:cubicBezTo>
                  <a:cubicBezTo>
                    <a:pt x="1974" y="1637"/>
                    <a:pt x="1663" y="1700"/>
                    <a:pt x="1864" y="1700"/>
                  </a:cubicBezTo>
                  <a:cubicBezTo>
                    <a:pt x="1889" y="1700"/>
                    <a:pt x="1976" y="1669"/>
                    <a:pt x="2004" y="1660"/>
                  </a:cubicBezTo>
                  <a:cubicBezTo>
                    <a:pt x="2011" y="1640"/>
                    <a:pt x="2032" y="1620"/>
                    <a:pt x="2024" y="1600"/>
                  </a:cubicBezTo>
                  <a:cubicBezTo>
                    <a:pt x="2015" y="1578"/>
                    <a:pt x="1980" y="1578"/>
                    <a:pt x="1964" y="1560"/>
                  </a:cubicBezTo>
                  <a:cubicBezTo>
                    <a:pt x="1932" y="1524"/>
                    <a:pt x="1911" y="1480"/>
                    <a:pt x="1884" y="1440"/>
                  </a:cubicBezTo>
                  <a:cubicBezTo>
                    <a:pt x="1857" y="1400"/>
                    <a:pt x="1831" y="1360"/>
                    <a:pt x="1804" y="1320"/>
                  </a:cubicBezTo>
                  <a:cubicBezTo>
                    <a:pt x="1781" y="1285"/>
                    <a:pt x="1777" y="1240"/>
                    <a:pt x="1764" y="1200"/>
                  </a:cubicBezTo>
                  <a:cubicBezTo>
                    <a:pt x="1714" y="1049"/>
                    <a:pt x="1782" y="1235"/>
                    <a:pt x="1704" y="1080"/>
                  </a:cubicBezTo>
                  <a:cubicBezTo>
                    <a:pt x="1695" y="1061"/>
                    <a:pt x="1697" y="1036"/>
                    <a:pt x="1684" y="1020"/>
                  </a:cubicBezTo>
                  <a:cubicBezTo>
                    <a:pt x="1669" y="1001"/>
                    <a:pt x="1644" y="993"/>
                    <a:pt x="1624" y="980"/>
                  </a:cubicBezTo>
                  <a:cubicBezTo>
                    <a:pt x="1528" y="836"/>
                    <a:pt x="1578" y="894"/>
                    <a:pt x="1484" y="800"/>
                  </a:cubicBezTo>
                  <a:cubicBezTo>
                    <a:pt x="1477" y="780"/>
                    <a:pt x="1483" y="749"/>
                    <a:pt x="1464" y="740"/>
                  </a:cubicBezTo>
                  <a:cubicBezTo>
                    <a:pt x="1422" y="719"/>
                    <a:pt x="1368" y="737"/>
                    <a:pt x="1324" y="720"/>
                  </a:cubicBezTo>
                  <a:cubicBezTo>
                    <a:pt x="1214" y="678"/>
                    <a:pt x="1191" y="596"/>
                    <a:pt x="1084" y="560"/>
                  </a:cubicBezTo>
                  <a:cubicBezTo>
                    <a:pt x="971" y="390"/>
                    <a:pt x="1157" y="653"/>
                    <a:pt x="924" y="420"/>
                  </a:cubicBezTo>
                  <a:cubicBezTo>
                    <a:pt x="849" y="345"/>
                    <a:pt x="891" y="369"/>
                    <a:pt x="804" y="340"/>
                  </a:cubicBezTo>
                  <a:cubicBezTo>
                    <a:pt x="757" y="269"/>
                    <a:pt x="708" y="233"/>
                    <a:pt x="644" y="180"/>
                  </a:cubicBezTo>
                  <a:cubicBezTo>
                    <a:pt x="622" y="162"/>
                    <a:pt x="611" y="129"/>
                    <a:pt x="584" y="120"/>
                  </a:cubicBezTo>
                  <a:cubicBezTo>
                    <a:pt x="527" y="101"/>
                    <a:pt x="464" y="107"/>
                    <a:pt x="404" y="100"/>
                  </a:cubicBezTo>
                  <a:cubicBezTo>
                    <a:pt x="297" y="64"/>
                    <a:pt x="193" y="27"/>
                    <a:pt x="84" y="0"/>
                  </a:cubicBezTo>
                  <a:cubicBezTo>
                    <a:pt x="34" y="76"/>
                    <a:pt x="61" y="77"/>
                    <a:pt x="4" y="2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Text Box 209"/>
            <p:cNvSpPr txBox="1">
              <a:spLocks noChangeArrowheads="1"/>
            </p:cNvSpPr>
            <p:nvPr/>
          </p:nvSpPr>
          <p:spPr bwMode="auto">
            <a:xfrm>
              <a:off x="9537" y="2071"/>
              <a:ext cx="1254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>
                  <a:ea typeface="新細明體" pitchFamily="18" charset="-120"/>
                </a:rPr>
                <a:t>noise </a:t>
              </a:r>
              <a:endParaRPr lang="en-US" altLang="zh-TW"/>
            </a:p>
          </p:txBody>
        </p:sp>
        <p:sp>
          <p:nvSpPr>
            <p:cNvPr id="20" name="Text Box 210"/>
            <p:cNvSpPr txBox="1">
              <a:spLocks noChangeArrowheads="1"/>
            </p:cNvSpPr>
            <p:nvPr/>
          </p:nvSpPr>
          <p:spPr bwMode="auto">
            <a:xfrm>
              <a:off x="6836" y="2071"/>
              <a:ext cx="1075" cy="63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>
                  <a:ea typeface="新細明體" pitchFamily="18" charset="-120"/>
                </a:rPr>
                <a:t>Signal </a:t>
              </a:r>
              <a:endParaRPr lang="en-US" altLang="zh-TW"/>
            </a:p>
          </p:txBody>
        </p:sp>
        <p:sp>
          <p:nvSpPr>
            <p:cNvPr id="21" name="Freeform 211"/>
            <p:cNvSpPr>
              <a:spLocks/>
            </p:cNvSpPr>
            <p:nvPr/>
          </p:nvSpPr>
          <p:spPr bwMode="auto">
            <a:xfrm rot="2700000">
              <a:off x="7102" y="3066"/>
              <a:ext cx="2190" cy="920"/>
            </a:xfrm>
            <a:custGeom>
              <a:avLst/>
              <a:gdLst/>
              <a:ahLst/>
              <a:cxnLst>
                <a:cxn ang="0">
                  <a:pos x="141" y="300"/>
                </a:cxn>
                <a:cxn ang="0">
                  <a:pos x="521" y="160"/>
                </a:cxn>
                <a:cxn ang="0">
                  <a:pos x="941" y="0"/>
                </a:cxn>
                <a:cxn ang="0">
                  <a:pos x="1501" y="20"/>
                </a:cxn>
                <a:cxn ang="0">
                  <a:pos x="1621" y="80"/>
                </a:cxn>
                <a:cxn ang="0">
                  <a:pos x="1661" y="160"/>
                </a:cxn>
                <a:cxn ang="0">
                  <a:pos x="1721" y="240"/>
                </a:cxn>
                <a:cxn ang="0">
                  <a:pos x="1801" y="360"/>
                </a:cxn>
                <a:cxn ang="0">
                  <a:pos x="1881" y="380"/>
                </a:cxn>
                <a:cxn ang="0">
                  <a:pos x="2081" y="520"/>
                </a:cxn>
                <a:cxn ang="0">
                  <a:pos x="2141" y="820"/>
                </a:cxn>
                <a:cxn ang="0">
                  <a:pos x="2101" y="880"/>
                </a:cxn>
                <a:cxn ang="0">
                  <a:pos x="1981" y="920"/>
                </a:cxn>
                <a:cxn ang="0">
                  <a:pos x="2021" y="860"/>
                </a:cxn>
                <a:cxn ang="0">
                  <a:pos x="1901" y="820"/>
                </a:cxn>
                <a:cxn ang="0">
                  <a:pos x="1561" y="800"/>
                </a:cxn>
                <a:cxn ang="0">
                  <a:pos x="1421" y="820"/>
                </a:cxn>
                <a:cxn ang="0">
                  <a:pos x="1361" y="840"/>
                </a:cxn>
                <a:cxn ang="0">
                  <a:pos x="1221" y="800"/>
                </a:cxn>
                <a:cxn ang="0">
                  <a:pos x="981" y="780"/>
                </a:cxn>
                <a:cxn ang="0">
                  <a:pos x="261" y="700"/>
                </a:cxn>
                <a:cxn ang="0">
                  <a:pos x="161" y="680"/>
                </a:cxn>
                <a:cxn ang="0">
                  <a:pos x="81" y="560"/>
                </a:cxn>
                <a:cxn ang="0">
                  <a:pos x="61" y="500"/>
                </a:cxn>
                <a:cxn ang="0">
                  <a:pos x="1" y="460"/>
                </a:cxn>
                <a:cxn ang="0">
                  <a:pos x="21" y="380"/>
                </a:cxn>
                <a:cxn ang="0">
                  <a:pos x="141" y="340"/>
                </a:cxn>
                <a:cxn ang="0">
                  <a:pos x="141" y="300"/>
                </a:cxn>
              </a:cxnLst>
              <a:rect l="0" t="0" r="r" b="b"/>
              <a:pathLst>
                <a:path w="2189" h="920">
                  <a:moveTo>
                    <a:pt x="141" y="300"/>
                  </a:moveTo>
                  <a:cubicBezTo>
                    <a:pt x="297" y="196"/>
                    <a:pt x="330" y="192"/>
                    <a:pt x="521" y="160"/>
                  </a:cubicBezTo>
                  <a:cubicBezTo>
                    <a:pt x="660" y="104"/>
                    <a:pt x="796" y="36"/>
                    <a:pt x="941" y="0"/>
                  </a:cubicBezTo>
                  <a:cubicBezTo>
                    <a:pt x="1129" y="14"/>
                    <a:pt x="1315" y="51"/>
                    <a:pt x="1501" y="20"/>
                  </a:cubicBezTo>
                  <a:cubicBezTo>
                    <a:pt x="1542" y="34"/>
                    <a:pt x="1591" y="44"/>
                    <a:pt x="1621" y="80"/>
                  </a:cubicBezTo>
                  <a:cubicBezTo>
                    <a:pt x="1640" y="103"/>
                    <a:pt x="1645" y="135"/>
                    <a:pt x="1661" y="160"/>
                  </a:cubicBezTo>
                  <a:cubicBezTo>
                    <a:pt x="1679" y="188"/>
                    <a:pt x="1702" y="213"/>
                    <a:pt x="1721" y="240"/>
                  </a:cubicBezTo>
                  <a:cubicBezTo>
                    <a:pt x="1749" y="279"/>
                    <a:pt x="1754" y="348"/>
                    <a:pt x="1801" y="360"/>
                  </a:cubicBezTo>
                  <a:cubicBezTo>
                    <a:pt x="1828" y="367"/>
                    <a:pt x="1854" y="373"/>
                    <a:pt x="1881" y="380"/>
                  </a:cubicBezTo>
                  <a:cubicBezTo>
                    <a:pt x="2020" y="519"/>
                    <a:pt x="1946" y="486"/>
                    <a:pt x="2081" y="520"/>
                  </a:cubicBezTo>
                  <a:cubicBezTo>
                    <a:pt x="2176" y="663"/>
                    <a:pt x="2189" y="627"/>
                    <a:pt x="2141" y="820"/>
                  </a:cubicBezTo>
                  <a:cubicBezTo>
                    <a:pt x="2135" y="843"/>
                    <a:pt x="2121" y="867"/>
                    <a:pt x="2101" y="880"/>
                  </a:cubicBezTo>
                  <a:cubicBezTo>
                    <a:pt x="2065" y="902"/>
                    <a:pt x="1981" y="920"/>
                    <a:pt x="1981" y="920"/>
                  </a:cubicBezTo>
                  <a:cubicBezTo>
                    <a:pt x="1994" y="900"/>
                    <a:pt x="2036" y="879"/>
                    <a:pt x="2021" y="860"/>
                  </a:cubicBezTo>
                  <a:cubicBezTo>
                    <a:pt x="1995" y="827"/>
                    <a:pt x="1901" y="820"/>
                    <a:pt x="1901" y="820"/>
                  </a:cubicBezTo>
                  <a:cubicBezTo>
                    <a:pt x="1781" y="844"/>
                    <a:pt x="1680" y="830"/>
                    <a:pt x="1561" y="800"/>
                  </a:cubicBezTo>
                  <a:cubicBezTo>
                    <a:pt x="1514" y="807"/>
                    <a:pt x="1467" y="811"/>
                    <a:pt x="1421" y="820"/>
                  </a:cubicBezTo>
                  <a:cubicBezTo>
                    <a:pt x="1400" y="824"/>
                    <a:pt x="1382" y="840"/>
                    <a:pt x="1361" y="840"/>
                  </a:cubicBezTo>
                  <a:cubicBezTo>
                    <a:pt x="1281" y="840"/>
                    <a:pt x="1292" y="809"/>
                    <a:pt x="1221" y="800"/>
                  </a:cubicBezTo>
                  <a:cubicBezTo>
                    <a:pt x="1141" y="789"/>
                    <a:pt x="1061" y="787"/>
                    <a:pt x="981" y="780"/>
                  </a:cubicBezTo>
                  <a:cubicBezTo>
                    <a:pt x="676" y="678"/>
                    <a:pt x="748" y="718"/>
                    <a:pt x="261" y="700"/>
                  </a:cubicBezTo>
                  <a:cubicBezTo>
                    <a:pt x="228" y="693"/>
                    <a:pt x="188" y="701"/>
                    <a:pt x="161" y="680"/>
                  </a:cubicBezTo>
                  <a:cubicBezTo>
                    <a:pt x="123" y="650"/>
                    <a:pt x="96" y="606"/>
                    <a:pt x="81" y="560"/>
                  </a:cubicBezTo>
                  <a:cubicBezTo>
                    <a:pt x="74" y="540"/>
                    <a:pt x="74" y="516"/>
                    <a:pt x="61" y="500"/>
                  </a:cubicBezTo>
                  <a:cubicBezTo>
                    <a:pt x="46" y="481"/>
                    <a:pt x="21" y="473"/>
                    <a:pt x="1" y="460"/>
                  </a:cubicBezTo>
                  <a:cubicBezTo>
                    <a:pt x="8" y="433"/>
                    <a:pt x="0" y="398"/>
                    <a:pt x="21" y="380"/>
                  </a:cubicBezTo>
                  <a:cubicBezTo>
                    <a:pt x="53" y="353"/>
                    <a:pt x="141" y="340"/>
                    <a:pt x="141" y="340"/>
                  </a:cubicBezTo>
                  <a:cubicBezTo>
                    <a:pt x="189" y="268"/>
                    <a:pt x="202" y="269"/>
                    <a:pt x="141" y="30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12"/>
            <p:cNvSpPr>
              <a:spLocks noChangeShapeType="1"/>
            </p:cNvSpPr>
            <p:nvPr/>
          </p:nvSpPr>
          <p:spPr bwMode="auto">
            <a:xfrm flipV="1">
              <a:off x="6837" y="3871"/>
              <a:ext cx="3421" cy="4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Text Box 213"/>
            <p:cNvSpPr txBox="1">
              <a:spLocks noChangeArrowheads="1"/>
            </p:cNvSpPr>
            <p:nvPr/>
          </p:nvSpPr>
          <p:spPr bwMode="auto">
            <a:xfrm>
              <a:off x="8636" y="4771"/>
              <a:ext cx="197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>
                  <a:solidFill>
                    <a:srgbClr val="FF0000"/>
                  </a:solidFill>
                  <a:ea typeface="新細明體" pitchFamily="18" charset="-120"/>
                </a:rPr>
                <a:t>cutoff line</a:t>
              </a:r>
              <a:endParaRPr lang="en-US" altLang="zh-TW"/>
            </a:p>
          </p:txBody>
        </p:sp>
        <p:sp>
          <p:nvSpPr>
            <p:cNvPr id="24" name="Line 214"/>
            <p:cNvSpPr>
              <a:spLocks noChangeShapeType="1"/>
            </p:cNvSpPr>
            <p:nvPr/>
          </p:nvSpPr>
          <p:spPr bwMode="auto">
            <a:xfrm>
              <a:off x="8457" y="1711"/>
              <a:ext cx="2" cy="324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15"/>
            <p:cNvSpPr>
              <a:spLocks noChangeShapeType="1"/>
            </p:cNvSpPr>
            <p:nvPr/>
          </p:nvSpPr>
          <p:spPr bwMode="auto">
            <a:xfrm>
              <a:off x="12597" y="2251"/>
              <a:ext cx="2341" cy="21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Text Box 216"/>
            <p:cNvSpPr txBox="1">
              <a:spLocks noChangeArrowheads="1"/>
            </p:cNvSpPr>
            <p:nvPr/>
          </p:nvSpPr>
          <p:spPr bwMode="auto">
            <a:xfrm>
              <a:off x="12057" y="2791"/>
              <a:ext cx="1086" cy="8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>
                  <a:ea typeface="新細明體" pitchFamily="18" charset="-120"/>
                </a:rPr>
                <a:t>Signal </a:t>
              </a:r>
              <a:endParaRPr lang="en-US" altLang="zh-TW"/>
            </a:p>
          </p:txBody>
        </p:sp>
        <p:sp>
          <p:nvSpPr>
            <p:cNvPr id="27" name="Freeform 217"/>
            <p:cNvSpPr>
              <a:spLocks/>
            </p:cNvSpPr>
            <p:nvPr/>
          </p:nvSpPr>
          <p:spPr bwMode="auto">
            <a:xfrm>
              <a:off x="12057" y="3331"/>
              <a:ext cx="2189" cy="920"/>
            </a:xfrm>
            <a:custGeom>
              <a:avLst/>
              <a:gdLst/>
              <a:ahLst/>
              <a:cxnLst>
                <a:cxn ang="0">
                  <a:pos x="141" y="300"/>
                </a:cxn>
                <a:cxn ang="0">
                  <a:pos x="521" y="160"/>
                </a:cxn>
                <a:cxn ang="0">
                  <a:pos x="941" y="0"/>
                </a:cxn>
                <a:cxn ang="0">
                  <a:pos x="1501" y="20"/>
                </a:cxn>
                <a:cxn ang="0">
                  <a:pos x="1621" y="80"/>
                </a:cxn>
                <a:cxn ang="0">
                  <a:pos x="1661" y="160"/>
                </a:cxn>
                <a:cxn ang="0">
                  <a:pos x="1721" y="240"/>
                </a:cxn>
                <a:cxn ang="0">
                  <a:pos x="1801" y="360"/>
                </a:cxn>
                <a:cxn ang="0">
                  <a:pos x="1881" y="380"/>
                </a:cxn>
                <a:cxn ang="0">
                  <a:pos x="2081" y="520"/>
                </a:cxn>
                <a:cxn ang="0">
                  <a:pos x="2141" y="820"/>
                </a:cxn>
                <a:cxn ang="0">
                  <a:pos x="2101" y="880"/>
                </a:cxn>
                <a:cxn ang="0">
                  <a:pos x="1981" y="920"/>
                </a:cxn>
                <a:cxn ang="0">
                  <a:pos x="2021" y="860"/>
                </a:cxn>
                <a:cxn ang="0">
                  <a:pos x="1901" y="820"/>
                </a:cxn>
                <a:cxn ang="0">
                  <a:pos x="1561" y="800"/>
                </a:cxn>
                <a:cxn ang="0">
                  <a:pos x="1421" y="820"/>
                </a:cxn>
                <a:cxn ang="0">
                  <a:pos x="1361" y="840"/>
                </a:cxn>
                <a:cxn ang="0">
                  <a:pos x="1221" y="800"/>
                </a:cxn>
                <a:cxn ang="0">
                  <a:pos x="981" y="780"/>
                </a:cxn>
                <a:cxn ang="0">
                  <a:pos x="261" y="700"/>
                </a:cxn>
                <a:cxn ang="0">
                  <a:pos x="161" y="680"/>
                </a:cxn>
                <a:cxn ang="0">
                  <a:pos x="81" y="560"/>
                </a:cxn>
                <a:cxn ang="0">
                  <a:pos x="61" y="500"/>
                </a:cxn>
                <a:cxn ang="0">
                  <a:pos x="1" y="460"/>
                </a:cxn>
                <a:cxn ang="0">
                  <a:pos x="21" y="380"/>
                </a:cxn>
                <a:cxn ang="0">
                  <a:pos x="141" y="340"/>
                </a:cxn>
                <a:cxn ang="0">
                  <a:pos x="141" y="300"/>
                </a:cxn>
              </a:cxnLst>
              <a:rect l="0" t="0" r="r" b="b"/>
              <a:pathLst>
                <a:path w="2189" h="920">
                  <a:moveTo>
                    <a:pt x="141" y="300"/>
                  </a:moveTo>
                  <a:cubicBezTo>
                    <a:pt x="297" y="196"/>
                    <a:pt x="330" y="192"/>
                    <a:pt x="521" y="160"/>
                  </a:cubicBezTo>
                  <a:cubicBezTo>
                    <a:pt x="660" y="104"/>
                    <a:pt x="796" y="36"/>
                    <a:pt x="941" y="0"/>
                  </a:cubicBezTo>
                  <a:cubicBezTo>
                    <a:pt x="1129" y="14"/>
                    <a:pt x="1315" y="51"/>
                    <a:pt x="1501" y="20"/>
                  </a:cubicBezTo>
                  <a:cubicBezTo>
                    <a:pt x="1542" y="34"/>
                    <a:pt x="1591" y="44"/>
                    <a:pt x="1621" y="80"/>
                  </a:cubicBezTo>
                  <a:cubicBezTo>
                    <a:pt x="1640" y="103"/>
                    <a:pt x="1645" y="135"/>
                    <a:pt x="1661" y="160"/>
                  </a:cubicBezTo>
                  <a:cubicBezTo>
                    <a:pt x="1679" y="188"/>
                    <a:pt x="1702" y="213"/>
                    <a:pt x="1721" y="240"/>
                  </a:cubicBezTo>
                  <a:cubicBezTo>
                    <a:pt x="1749" y="279"/>
                    <a:pt x="1754" y="348"/>
                    <a:pt x="1801" y="360"/>
                  </a:cubicBezTo>
                  <a:cubicBezTo>
                    <a:pt x="1828" y="367"/>
                    <a:pt x="1854" y="373"/>
                    <a:pt x="1881" y="380"/>
                  </a:cubicBezTo>
                  <a:cubicBezTo>
                    <a:pt x="2020" y="519"/>
                    <a:pt x="1946" y="486"/>
                    <a:pt x="2081" y="520"/>
                  </a:cubicBezTo>
                  <a:cubicBezTo>
                    <a:pt x="2176" y="663"/>
                    <a:pt x="2189" y="627"/>
                    <a:pt x="2141" y="820"/>
                  </a:cubicBezTo>
                  <a:cubicBezTo>
                    <a:pt x="2135" y="843"/>
                    <a:pt x="2121" y="867"/>
                    <a:pt x="2101" y="880"/>
                  </a:cubicBezTo>
                  <a:cubicBezTo>
                    <a:pt x="2065" y="902"/>
                    <a:pt x="1981" y="920"/>
                    <a:pt x="1981" y="920"/>
                  </a:cubicBezTo>
                  <a:cubicBezTo>
                    <a:pt x="1994" y="900"/>
                    <a:pt x="2036" y="879"/>
                    <a:pt x="2021" y="860"/>
                  </a:cubicBezTo>
                  <a:cubicBezTo>
                    <a:pt x="1995" y="827"/>
                    <a:pt x="1901" y="820"/>
                    <a:pt x="1901" y="820"/>
                  </a:cubicBezTo>
                  <a:cubicBezTo>
                    <a:pt x="1781" y="844"/>
                    <a:pt x="1680" y="830"/>
                    <a:pt x="1561" y="800"/>
                  </a:cubicBezTo>
                  <a:cubicBezTo>
                    <a:pt x="1514" y="807"/>
                    <a:pt x="1467" y="811"/>
                    <a:pt x="1421" y="820"/>
                  </a:cubicBezTo>
                  <a:cubicBezTo>
                    <a:pt x="1400" y="824"/>
                    <a:pt x="1382" y="840"/>
                    <a:pt x="1361" y="840"/>
                  </a:cubicBezTo>
                  <a:cubicBezTo>
                    <a:pt x="1281" y="840"/>
                    <a:pt x="1292" y="809"/>
                    <a:pt x="1221" y="800"/>
                  </a:cubicBezTo>
                  <a:cubicBezTo>
                    <a:pt x="1141" y="789"/>
                    <a:pt x="1061" y="787"/>
                    <a:pt x="981" y="780"/>
                  </a:cubicBezTo>
                  <a:cubicBezTo>
                    <a:pt x="676" y="678"/>
                    <a:pt x="748" y="718"/>
                    <a:pt x="261" y="700"/>
                  </a:cubicBezTo>
                  <a:cubicBezTo>
                    <a:pt x="228" y="693"/>
                    <a:pt x="188" y="701"/>
                    <a:pt x="161" y="680"/>
                  </a:cubicBezTo>
                  <a:cubicBezTo>
                    <a:pt x="123" y="650"/>
                    <a:pt x="96" y="606"/>
                    <a:pt x="81" y="560"/>
                  </a:cubicBezTo>
                  <a:cubicBezTo>
                    <a:pt x="74" y="540"/>
                    <a:pt x="74" y="516"/>
                    <a:pt x="61" y="500"/>
                  </a:cubicBezTo>
                  <a:cubicBezTo>
                    <a:pt x="46" y="481"/>
                    <a:pt x="21" y="473"/>
                    <a:pt x="1" y="460"/>
                  </a:cubicBezTo>
                  <a:cubicBezTo>
                    <a:pt x="8" y="433"/>
                    <a:pt x="0" y="398"/>
                    <a:pt x="21" y="380"/>
                  </a:cubicBezTo>
                  <a:cubicBezTo>
                    <a:pt x="53" y="353"/>
                    <a:pt x="141" y="340"/>
                    <a:pt x="141" y="340"/>
                  </a:cubicBezTo>
                  <a:cubicBezTo>
                    <a:pt x="189" y="268"/>
                    <a:pt x="202" y="269"/>
                    <a:pt x="141" y="30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Freeform 218"/>
            <p:cNvSpPr>
              <a:spLocks/>
            </p:cNvSpPr>
            <p:nvPr/>
          </p:nvSpPr>
          <p:spPr bwMode="auto">
            <a:xfrm>
              <a:off x="12957" y="2337"/>
              <a:ext cx="2032" cy="170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4" y="140"/>
                </a:cxn>
                <a:cxn ang="0">
                  <a:pos x="184" y="260"/>
                </a:cxn>
                <a:cxn ang="0">
                  <a:pos x="744" y="540"/>
                </a:cxn>
                <a:cxn ang="0">
                  <a:pos x="1044" y="660"/>
                </a:cxn>
                <a:cxn ang="0">
                  <a:pos x="1124" y="780"/>
                </a:cxn>
                <a:cxn ang="0">
                  <a:pos x="1164" y="840"/>
                </a:cxn>
                <a:cxn ang="0">
                  <a:pos x="1244" y="1040"/>
                </a:cxn>
                <a:cxn ang="0">
                  <a:pos x="1324" y="1080"/>
                </a:cxn>
                <a:cxn ang="0">
                  <a:pos x="1484" y="1340"/>
                </a:cxn>
                <a:cxn ang="0">
                  <a:pos x="1584" y="1560"/>
                </a:cxn>
                <a:cxn ang="0">
                  <a:pos x="1604" y="1620"/>
                </a:cxn>
                <a:cxn ang="0">
                  <a:pos x="1664" y="1640"/>
                </a:cxn>
                <a:cxn ang="0">
                  <a:pos x="1724" y="1700"/>
                </a:cxn>
                <a:cxn ang="0">
                  <a:pos x="1864" y="1700"/>
                </a:cxn>
                <a:cxn ang="0">
                  <a:pos x="2004" y="1660"/>
                </a:cxn>
                <a:cxn ang="0">
                  <a:pos x="2024" y="1600"/>
                </a:cxn>
                <a:cxn ang="0">
                  <a:pos x="1964" y="1560"/>
                </a:cxn>
                <a:cxn ang="0">
                  <a:pos x="1884" y="1440"/>
                </a:cxn>
                <a:cxn ang="0">
                  <a:pos x="1804" y="1320"/>
                </a:cxn>
                <a:cxn ang="0">
                  <a:pos x="1764" y="1200"/>
                </a:cxn>
                <a:cxn ang="0">
                  <a:pos x="1704" y="1080"/>
                </a:cxn>
                <a:cxn ang="0">
                  <a:pos x="1684" y="1020"/>
                </a:cxn>
                <a:cxn ang="0">
                  <a:pos x="1624" y="980"/>
                </a:cxn>
                <a:cxn ang="0">
                  <a:pos x="1484" y="800"/>
                </a:cxn>
                <a:cxn ang="0">
                  <a:pos x="1464" y="740"/>
                </a:cxn>
                <a:cxn ang="0">
                  <a:pos x="1324" y="720"/>
                </a:cxn>
                <a:cxn ang="0">
                  <a:pos x="1084" y="560"/>
                </a:cxn>
                <a:cxn ang="0">
                  <a:pos x="924" y="420"/>
                </a:cxn>
                <a:cxn ang="0">
                  <a:pos x="804" y="340"/>
                </a:cxn>
                <a:cxn ang="0">
                  <a:pos x="644" y="180"/>
                </a:cxn>
                <a:cxn ang="0">
                  <a:pos x="584" y="120"/>
                </a:cxn>
                <a:cxn ang="0">
                  <a:pos x="404" y="100"/>
                </a:cxn>
                <a:cxn ang="0">
                  <a:pos x="84" y="0"/>
                </a:cxn>
                <a:cxn ang="0">
                  <a:pos x="4" y="20"/>
                </a:cxn>
              </a:cxnLst>
              <a:rect l="0" t="0" r="r" b="b"/>
              <a:pathLst>
                <a:path w="2032" h="1700">
                  <a:moveTo>
                    <a:pt x="4" y="20"/>
                  </a:moveTo>
                  <a:cubicBezTo>
                    <a:pt x="11" y="60"/>
                    <a:pt x="0" y="108"/>
                    <a:pt x="24" y="140"/>
                  </a:cubicBezTo>
                  <a:cubicBezTo>
                    <a:pt x="64" y="193"/>
                    <a:pt x="131" y="220"/>
                    <a:pt x="184" y="260"/>
                  </a:cubicBezTo>
                  <a:cubicBezTo>
                    <a:pt x="353" y="387"/>
                    <a:pt x="540" y="489"/>
                    <a:pt x="744" y="540"/>
                  </a:cubicBezTo>
                  <a:cubicBezTo>
                    <a:pt x="835" y="600"/>
                    <a:pt x="945" y="610"/>
                    <a:pt x="1044" y="660"/>
                  </a:cubicBezTo>
                  <a:cubicBezTo>
                    <a:pt x="1071" y="700"/>
                    <a:pt x="1097" y="740"/>
                    <a:pt x="1124" y="780"/>
                  </a:cubicBezTo>
                  <a:cubicBezTo>
                    <a:pt x="1137" y="800"/>
                    <a:pt x="1164" y="840"/>
                    <a:pt x="1164" y="840"/>
                  </a:cubicBezTo>
                  <a:cubicBezTo>
                    <a:pt x="1179" y="901"/>
                    <a:pt x="1191" y="996"/>
                    <a:pt x="1244" y="1040"/>
                  </a:cubicBezTo>
                  <a:cubicBezTo>
                    <a:pt x="1267" y="1059"/>
                    <a:pt x="1297" y="1067"/>
                    <a:pt x="1324" y="1080"/>
                  </a:cubicBezTo>
                  <a:cubicBezTo>
                    <a:pt x="1357" y="1179"/>
                    <a:pt x="1426" y="1254"/>
                    <a:pt x="1484" y="1340"/>
                  </a:cubicBezTo>
                  <a:cubicBezTo>
                    <a:pt x="1508" y="1437"/>
                    <a:pt x="1523" y="1479"/>
                    <a:pt x="1584" y="1560"/>
                  </a:cubicBezTo>
                  <a:cubicBezTo>
                    <a:pt x="1591" y="1580"/>
                    <a:pt x="1589" y="1605"/>
                    <a:pt x="1604" y="1620"/>
                  </a:cubicBezTo>
                  <a:cubicBezTo>
                    <a:pt x="1619" y="1635"/>
                    <a:pt x="1646" y="1628"/>
                    <a:pt x="1664" y="1640"/>
                  </a:cubicBezTo>
                  <a:cubicBezTo>
                    <a:pt x="1688" y="1656"/>
                    <a:pt x="1704" y="1680"/>
                    <a:pt x="1724" y="1700"/>
                  </a:cubicBezTo>
                  <a:cubicBezTo>
                    <a:pt x="1974" y="1637"/>
                    <a:pt x="1663" y="1700"/>
                    <a:pt x="1864" y="1700"/>
                  </a:cubicBezTo>
                  <a:cubicBezTo>
                    <a:pt x="1889" y="1700"/>
                    <a:pt x="1976" y="1669"/>
                    <a:pt x="2004" y="1660"/>
                  </a:cubicBezTo>
                  <a:cubicBezTo>
                    <a:pt x="2011" y="1640"/>
                    <a:pt x="2032" y="1620"/>
                    <a:pt x="2024" y="1600"/>
                  </a:cubicBezTo>
                  <a:cubicBezTo>
                    <a:pt x="2015" y="1578"/>
                    <a:pt x="1980" y="1578"/>
                    <a:pt x="1964" y="1560"/>
                  </a:cubicBezTo>
                  <a:cubicBezTo>
                    <a:pt x="1932" y="1524"/>
                    <a:pt x="1911" y="1480"/>
                    <a:pt x="1884" y="1440"/>
                  </a:cubicBezTo>
                  <a:cubicBezTo>
                    <a:pt x="1857" y="1400"/>
                    <a:pt x="1831" y="1360"/>
                    <a:pt x="1804" y="1320"/>
                  </a:cubicBezTo>
                  <a:cubicBezTo>
                    <a:pt x="1781" y="1285"/>
                    <a:pt x="1777" y="1240"/>
                    <a:pt x="1764" y="1200"/>
                  </a:cubicBezTo>
                  <a:cubicBezTo>
                    <a:pt x="1714" y="1049"/>
                    <a:pt x="1782" y="1235"/>
                    <a:pt x="1704" y="1080"/>
                  </a:cubicBezTo>
                  <a:cubicBezTo>
                    <a:pt x="1695" y="1061"/>
                    <a:pt x="1697" y="1036"/>
                    <a:pt x="1684" y="1020"/>
                  </a:cubicBezTo>
                  <a:cubicBezTo>
                    <a:pt x="1669" y="1001"/>
                    <a:pt x="1644" y="993"/>
                    <a:pt x="1624" y="980"/>
                  </a:cubicBezTo>
                  <a:cubicBezTo>
                    <a:pt x="1528" y="836"/>
                    <a:pt x="1578" y="894"/>
                    <a:pt x="1484" y="800"/>
                  </a:cubicBezTo>
                  <a:cubicBezTo>
                    <a:pt x="1477" y="780"/>
                    <a:pt x="1483" y="749"/>
                    <a:pt x="1464" y="740"/>
                  </a:cubicBezTo>
                  <a:cubicBezTo>
                    <a:pt x="1422" y="719"/>
                    <a:pt x="1368" y="737"/>
                    <a:pt x="1324" y="720"/>
                  </a:cubicBezTo>
                  <a:cubicBezTo>
                    <a:pt x="1214" y="678"/>
                    <a:pt x="1191" y="596"/>
                    <a:pt x="1084" y="560"/>
                  </a:cubicBezTo>
                  <a:cubicBezTo>
                    <a:pt x="971" y="390"/>
                    <a:pt x="1157" y="653"/>
                    <a:pt x="924" y="420"/>
                  </a:cubicBezTo>
                  <a:cubicBezTo>
                    <a:pt x="849" y="345"/>
                    <a:pt x="891" y="369"/>
                    <a:pt x="804" y="340"/>
                  </a:cubicBezTo>
                  <a:cubicBezTo>
                    <a:pt x="757" y="269"/>
                    <a:pt x="708" y="233"/>
                    <a:pt x="644" y="180"/>
                  </a:cubicBezTo>
                  <a:cubicBezTo>
                    <a:pt x="622" y="162"/>
                    <a:pt x="611" y="129"/>
                    <a:pt x="584" y="120"/>
                  </a:cubicBezTo>
                  <a:cubicBezTo>
                    <a:pt x="527" y="101"/>
                    <a:pt x="464" y="107"/>
                    <a:pt x="404" y="100"/>
                  </a:cubicBezTo>
                  <a:cubicBezTo>
                    <a:pt x="297" y="64"/>
                    <a:pt x="193" y="27"/>
                    <a:pt x="84" y="0"/>
                  </a:cubicBezTo>
                  <a:cubicBezTo>
                    <a:pt x="34" y="76"/>
                    <a:pt x="61" y="77"/>
                    <a:pt x="4" y="2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Line 219"/>
            <p:cNvSpPr>
              <a:spLocks noChangeShapeType="1"/>
            </p:cNvSpPr>
            <p:nvPr/>
          </p:nvSpPr>
          <p:spPr bwMode="auto">
            <a:xfrm>
              <a:off x="13317" y="1711"/>
              <a:ext cx="1" cy="324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Text Box 220"/>
            <p:cNvSpPr txBox="1">
              <a:spLocks noChangeArrowheads="1"/>
            </p:cNvSpPr>
            <p:nvPr/>
          </p:nvSpPr>
          <p:spPr bwMode="auto">
            <a:xfrm>
              <a:off x="13677" y="4318"/>
              <a:ext cx="18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>
                  <a:solidFill>
                    <a:srgbClr val="FF0000"/>
                  </a:solidFill>
                  <a:ea typeface="新細明體" pitchFamily="18" charset="-120"/>
                </a:rPr>
                <a:t>cutoff line</a:t>
              </a:r>
              <a:endParaRPr lang="en-US" altLang="zh-TW"/>
            </a:p>
          </p:txBody>
        </p:sp>
        <p:sp>
          <p:nvSpPr>
            <p:cNvPr id="31" name="Line 221"/>
            <p:cNvSpPr>
              <a:spLocks noChangeShapeType="1"/>
            </p:cNvSpPr>
            <p:nvPr/>
          </p:nvSpPr>
          <p:spPr bwMode="auto">
            <a:xfrm>
              <a:off x="8997" y="1797"/>
              <a:ext cx="0" cy="3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" name="Text Box 222"/>
            <p:cNvSpPr txBox="1">
              <a:spLocks noChangeArrowheads="1"/>
            </p:cNvSpPr>
            <p:nvPr/>
          </p:nvSpPr>
          <p:spPr bwMode="auto">
            <a:xfrm>
              <a:off x="13857" y="2071"/>
              <a:ext cx="1254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>
                  <a:ea typeface="新細明體" pitchFamily="18" charset="-120"/>
                </a:rPr>
                <a:t>noise </a:t>
              </a:r>
              <a:endParaRPr lang="en-US" altLang="zh-TW"/>
            </a:p>
          </p:txBody>
        </p:sp>
        <p:sp>
          <p:nvSpPr>
            <p:cNvPr id="33" name="Line 223"/>
            <p:cNvSpPr>
              <a:spLocks noChangeShapeType="1"/>
            </p:cNvSpPr>
            <p:nvPr/>
          </p:nvSpPr>
          <p:spPr bwMode="auto">
            <a:xfrm flipV="1">
              <a:off x="11697" y="3871"/>
              <a:ext cx="3600" cy="1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4" name="投影片編號版面配置區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30</a:t>
            </a:fld>
            <a:endParaRPr lang="fr-FR" altLang="zh-TW"/>
          </a:p>
        </p:txBody>
      </p:sp>
      <p:sp>
        <p:nvSpPr>
          <p:cNvPr id="35" name="頁尾版面配置區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fr-FR" dirty="0" smtClean="0"/>
              <a:t>Modulation and Multiplexing</a:t>
            </a:r>
            <a:endParaRPr lang="fr-FR" dirty="0" smtClean="0"/>
          </a:p>
        </p:txBody>
      </p:sp>
      <p:pic>
        <p:nvPicPr>
          <p:cNvPr id="4" name="Picture 5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143116"/>
            <a:ext cx="60483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31</a:t>
            </a:fld>
            <a:endParaRPr lang="fr-FR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 smtClean="0">
                <a:solidFill>
                  <a:srgbClr val="800000"/>
                </a:solidFill>
                <a:ea typeface="新細明體" pitchFamily="18" charset="-120"/>
              </a:rPr>
              <a:t>Time domain       Frequency domain    fractional domain       </a:t>
            </a:r>
          </a:p>
          <a:p>
            <a:pPr>
              <a:spcBef>
                <a:spcPct val="50000"/>
              </a:spcBef>
            </a:pPr>
            <a:r>
              <a:rPr lang="en-US" altLang="zh-TW" sz="1800" dirty="0" smtClean="0">
                <a:ea typeface="新細明體" pitchFamily="18" charset="-120"/>
              </a:rPr>
              <a:t>   Modulation          Shifting          </a:t>
            </a:r>
            <a:r>
              <a:rPr lang="en-US" altLang="zh-TW" sz="1800" dirty="0" smtClean="0">
                <a:ea typeface="新細明體" pitchFamily="18" charset="-120"/>
              </a:rPr>
              <a:t>          </a:t>
            </a:r>
            <a:r>
              <a:rPr lang="en-US" altLang="zh-TW" sz="1800" dirty="0" smtClean="0">
                <a:ea typeface="新細明體" pitchFamily="18" charset="-120"/>
              </a:rPr>
              <a:t>Modulation + Shifting   </a:t>
            </a:r>
          </a:p>
          <a:p>
            <a:pPr>
              <a:spcBef>
                <a:spcPct val="50000"/>
              </a:spcBef>
            </a:pPr>
            <a:r>
              <a:rPr lang="en-US" altLang="zh-TW" sz="1800" dirty="0" smtClean="0">
                <a:ea typeface="新細明體" pitchFamily="18" charset="-120"/>
              </a:rPr>
              <a:t>     Shifting          Modulation         </a:t>
            </a:r>
            <a:r>
              <a:rPr lang="en-US" altLang="zh-TW" sz="1800" dirty="0" smtClean="0">
                <a:ea typeface="新細明體" pitchFamily="18" charset="-120"/>
              </a:rPr>
              <a:t>         </a:t>
            </a:r>
            <a:r>
              <a:rPr lang="en-US" altLang="zh-TW" sz="1800" dirty="0" err="1" smtClean="0">
                <a:ea typeface="新細明體" pitchFamily="18" charset="-120"/>
              </a:rPr>
              <a:t>Modulation</a:t>
            </a:r>
            <a:r>
              <a:rPr lang="en-US" altLang="zh-TW" sz="1800" dirty="0" smtClean="0">
                <a:ea typeface="新細明體" pitchFamily="18" charset="-120"/>
              </a:rPr>
              <a:t> </a:t>
            </a:r>
            <a:r>
              <a:rPr lang="en-US" altLang="zh-TW" sz="1800" dirty="0" smtClean="0">
                <a:ea typeface="新細明體" pitchFamily="18" charset="-120"/>
              </a:rPr>
              <a:t>+ Shifting                  </a:t>
            </a:r>
          </a:p>
          <a:p>
            <a:pPr>
              <a:spcBef>
                <a:spcPct val="50000"/>
              </a:spcBef>
            </a:pPr>
            <a:r>
              <a:rPr lang="en-US" altLang="zh-TW" sz="1800" dirty="0" smtClean="0">
                <a:ea typeface="新細明體" pitchFamily="18" charset="-120"/>
              </a:rPr>
              <a:t>  Differentiation         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</a:t>
            </a:r>
            <a:r>
              <a:rPr lang="en-US" altLang="zh-TW" sz="1800" dirty="0" smtClean="0">
                <a:ea typeface="新細明體" pitchFamily="18" charset="-120"/>
              </a:rPr>
              <a:t> </a:t>
            </a:r>
            <a:r>
              <a:rPr lang="en-US" altLang="zh-TW" sz="1800" i="1" dirty="0" smtClean="0">
                <a:ea typeface="新細明體" pitchFamily="18" charset="-120"/>
              </a:rPr>
              <a:t>j</a:t>
            </a:r>
            <a:r>
              <a:rPr lang="en-US" altLang="zh-TW" sz="1800" dirty="0" smtClean="0">
                <a:ea typeface="新細明體" pitchFamily="18" charset="-120"/>
              </a:rPr>
              <a:t>2</a:t>
            </a:r>
            <a:r>
              <a:rPr lang="en-US" altLang="zh-TW" sz="1800" i="1" dirty="0" smtClean="0">
                <a:ea typeface="新細明體" pitchFamily="18" charset="-120"/>
                <a:sym typeface="Symbol" pitchFamily="18" charset="2"/>
              </a:rPr>
              <a:t>f</a:t>
            </a:r>
            <a:r>
              <a:rPr lang="en-US" altLang="zh-TW" sz="1800" dirty="0" smtClean="0">
                <a:ea typeface="新細明體" pitchFamily="18" charset="-120"/>
              </a:rPr>
              <a:t>              </a:t>
            </a:r>
            <a:r>
              <a:rPr lang="en-US" altLang="zh-TW" sz="1800" dirty="0" smtClean="0">
                <a:ea typeface="新細明體" pitchFamily="18" charset="-120"/>
              </a:rPr>
              <a:t>      Differentiation </a:t>
            </a:r>
            <a:r>
              <a:rPr lang="en-US" altLang="zh-TW" sz="1800" dirty="0" smtClean="0">
                <a:ea typeface="新細明體" pitchFamily="18" charset="-120"/>
              </a:rPr>
              <a:t>and 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</a:t>
            </a:r>
            <a:r>
              <a:rPr lang="en-US" altLang="zh-TW" sz="1800" dirty="0" smtClean="0">
                <a:ea typeface="新細明體" pitchFamily="18" charset="-120"/>
              </a:rPr>
              <a:t> </a:t>
            </a:r>
            <a:r>
              <a:rPr lang="en-US" altLang="zh-TW" sz="1800" i="1" dirty="0" smtClean="0">
                <a:ea typeface="新細明體" pitchFamily="18" charset="-120"/>
              </a:rPr>
              <a:t>j</a:t>
            </a:r>
            <a:r>
              <a:rPr lang="en-US" altLang="zh-TW" sz="1800" dirty="0" smtClean="0">
                <a:ea typeface="新細明體" pitchFamily="18" charset="-120"/>
              </a:rPr>
              <a:t>2</a:t>
            </a:r>
            <a:r>
              <a:rPr lang="en-US" altLang="zh-TW" sz="1800" i="1" dirty="0" smtClean="0">
                <a:ea typeface="新細明體" pitchFamily="18" charset="-120"/>
                <a:sym typeface="Symbol" pitchFamily="18" charset="2"/>
              </a:rPr>
              <a:t>f</a:t>
            </a:r>
            <a:r>
              <a:rPr lang="en-US" altLang="zh-TW" sz="1800" dirty="0" smtClean="0">
                <a:ea typeface="新細明體" pitchFamily="18" charset="-120"/>
              </a:rPr>
              <a:t>      </a:t>
            </a:r>
          </a:p>
          <a:p>
            <a:pPr>
              <a:spcBef>
                <a:spcPct val="50000"/>
              </a:spcBef>
            </a:pPr>
            <a:r>
              <a:rPr lang="en-US" altLang="zh-TW" sz="1800" dirty="0" smtClean="0">
                <a:ea typeface="新細明體" pitchFamily="18" charset="-120"/>
              </a:rPr>
              <a:t>      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</a:t>
            </a:r>
            <a:r>
              <a:rPr lang="en-US" altLang="zh-TW" sz="1800" dirty="0" smtClean="0">
                <a:ea typeface="新細明體" pitchFamily="18" charset="-120"/>
              </a:rPr>
              <a:t> </a:t>
            </a:r>
            <a:r>
              <a:rPr lang="en-US" altLang="zh-TW" sz="1800" dirty="0" smtClean="0">
                <a:ea typeface="新細明體" pitchFamily="18" charset="-120"/>
                <a:cs typeface="Times New Roman" pitchFamily="18" charset="0"/>
              </a:rPr>
              <a:t>−</a:t>
            </a:r>
            <a:r>
              <a:rPr lang="en-US" altLang="zh-TW" sz="1800" i="1" dirty="0" smtClean="0">
                <a:ea typeface="新細明體" pitchFamily="18" charset="-120"/>
              </a:rPr>
              <a:t>j</a:t>
            </a:r>
            <a:r>
              <a:rPr lang="en-US" altLang="zh-TW" sz="1800" dirty="0" smtClean="0">
                <a:ea typeface="新細明體" pitchFamily="18" charset="-120"/>
              </a:rPr>
              <a:t>2</a:t>
            </a:r>
            <a:r>
              <a:rPr lang="en-US" altLang="zh-TW" sz="1800" i="1" dirty="0" smtClean="0">
                <a:ea typeface="新細明體" pitchFamily="18" charset="-120"/>
                <a:sym typeface="Symbol" pitchFamily="18" charset="2"/>
              </a:rPr>
              <a:t>f</a:t>
            </a:r>
            <a:r>
              <a:rPr lang="en-US" altLang="zh-TW" sz="1800" dirty="0" smtClean="0">
                <a:ea typeface="新細明體" pitchFamily="18" charset="-120"/>
              </a:rPr>
              <a:t>          Differentiation       </a:t>
            </a:r>
            <a:r>
              <a:rPr lang="en-US" altLang="zh-TW" sz="1800" dirty="0" smtClean="0">
                <a:ea typeface="新細明體" pitchFamily="18" charset="-120"/>
              </a:rPr>
              <a:t>      </a:t>
            </a:r>
            <a:r>
              <a:rPr lang="en-US" altLang="zh-TW" sz="1800" dirty="0" err="1" smtClean="0">
                <a:ea typeface="新細明體" pitchFamily="18" charset="-120"/>
              </a:rPr>
              <a:t>Differentiation</a:t>
            </a:r>
            <a:r>
              <a:rPr lang="en-US" altLang="zh-TW" sz="1800" dirty="0" smtClean="0">
                <a:ea typeface="新細明體" pitchFamily="18" charset="-120"/>
              </a:rPr>
              <a:t> </a:t>
            </a:r>
            <a:r>
              <a:rPr lang="en-US" altLang="zh-TW" sz="1800" dirty="0" smtClean="0">
                <a:ea typeface="新細明體" pitchFamily="18" charset="-120"/>
              </a:rPr>
              <a:t>and 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</a:t>
            </a:r>
            <a:r>
              <a:rPr lang="en-US" altLang="zh-TW" sz="1800" dirty="0" smtClean="0">
                <a:ea typeface="新細明體" pitchFamily="18" charset="-120"/>
              </a:rPr>
              <a:t> </a:t>
            </a:r>
            <a:r>
              <a:rPr lang="en-US" altLang="zh-TW" sz="1800" dirty="0" smtClean="0">
                <a:ea typeface="新細明體" pitchFamily="18" charset="-120"/>
                <a:cs typeface="Times New Roman" pitchFamily="18" charset="0"/>
              </a:rPr>
              <a:t>−</a:t>
            </a:r>
            <a:r>
              <a:rPr lang="en-US" altLang="zh-TW" sz="1800" i="1" dirty="0" smtClean="0">
                <a:ea typeface="新細明體" pitchFamily="18" charset="-120"/>
              </a:rPr>
              <a:t>j</a:t>
            </a:r>
            <a:r>
              <a:rPr lang="en-US" altLang="zh-TW" sz="1800" dirty="0" smtClean="0">
                <a:ea typeface="新細明體" pitchFamily="18" charset="-120"/>
              </a:rPr>
              <a:t>2</a:t>
            </a:r>
            <a:r>
              <a:rPr lang="en-US" altLang="zh-TW" sz="1800" i="1" dirty="0" smtClean="0">
                <a:ea typeface="新細明體" pitchFamily="18" charset="-120"/>
                <a:sym typeface="Symbol" pitchFamily="18" charset="2"/>
              </a:rPr>
              <a:t>f</a:t>
            </a:r>
            <a:r>
              <a:rPr lang="en-US" altLang="zh-TW" sz="1800" dirty="0" smtClean="0">
                <a:ea typeface="新細明體" pitchFamily="18" charset="-120"/>
              </a:rPr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32</a:t>
            </a:fld>
            <a:endParaRPr lang="fr-FR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Autofit/>
          </a:bodyPr>
          <a:lstStyle/>
          <a:p>
            <a:pPr marL="742950" indent="-742950" algn="l"/>
            <a:r>
              <a:rPr lang="fr-FR" altLang="zh-TW" sz="2800" dirty="0" smtClean="0">
                <a:solidFill>
                  <a:srgbClr val="595959"/>
                </a:solidFill>
              </a:rPr>
              <a:t>Motion on Time-Frequency Distributions</a:t>
            </a:r>
            <a:endParaRPr lang="fr-FR" altLang="zh-TW" sz="2800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fr-FR" dirty="0" smtClean="0"/>
              <a:t>Horizontal Shifting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endParaRPr lang="fr-FR" dirty="0" smtClean="0"/>
          </a:p>
          <a:p>
            <a:pPr marL="342900" lvl="1" indent="-342900" fontAlgn="auto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zh-TW" sz="3200" dirty="0" smtClean="0"/>
              <a:t>Vertical Shifting</a:t>
            </a:r>
            <a:endParaRPr lang="zh-TW" altLang="zh-TW" sz="32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33</a:t>
            </a:fld>
            <a:endParaRPr lang="fr-FR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2285984" y="1571612"/>
          <a:ext cx="5499248" cy="1214446"/>
        </p:xfrm>
        <a:graphic>
          <a:graphicData uri="http://schemas.openxmlformats.org/presentationml/2006/ole">
            <p:oleObj spid="_x0000_s82946" name="Equation" r:id="rId4" imgW="3441600" imgH="761760" progId="Equation.DSMT4">
              <p:embed/>
            </p:oleObj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2285984" y="3500438"/>
          <a:ext cx="4843534" cy="1214446"/>
        </p:xfrm>
        <a:graphic>
          <a:graphicData uri="http://schemas.openxmlformats.org/presentationml/2006/ole">
            <p:oleObj spid="_x0000_s82947" name="Equation" r:id="rId5" imgW="3035160" imgH="761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fr-FR" dirty="0" smtClean="0"/>
              <a:t>Dilation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fr-FR" dirty="0" smtClean="0"/>
              <a:t>Shearing</a:t>
            </a: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34</a:t>
            </a:fld>
            <a:endParaRPr lang="fr-FR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2428860" y="1571612"/>
          <a:ext cx="2743200" cy="1323975"/>
        </p:xfrm>
        <a:graphic>
          <a:graphicData uri="http://schemas.openxmlformats.org/presentationml/2006/ole">
            <p:oleObj spid="_x0000_s83969" name="Equation" r:id="rId4" imgW="2743200" imgH="1320800" progId="Equation.DSMT4">
              <p:embed/>
            </p:oleObj>
          </a:graphicData>
        </a:graphic>
      </p:graphicFrame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2357422" y="3286124"/>
          <a:ext cx="2962983" cy="1214446"/>
        </p:xfrm>
        <a:graphic>
          <a:graphicData uri="http://schemas.openxmlformats.org/presentationml/2006/ole">
            <p:oleObj spid="_x0000_s83971" name="Equation" r:id="rId5" imgW="3187440" imgH="1307880" progId="Equation.DSMT4">
              <p:embed/>
            </p:oleObj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2357422" y="4500570"/>
          <a:ext cx="2945633" cy="1357322"/>
        </p:xfrm>
        <a:graphic>
          <a:graphicData uri="http://schemas.openxmlformats.org/presentationml/2006/ole">
            <p:oleObj spid="_x0000_s83972" name="Equation" r:id="rId6" imgW="3225600" imgH="1485720" progId="Equation.DSMT4">
              <p:embed/>
            </p:oleObj>
          </a:graphicData>
        </a:graphic>
      </p:graphicFrame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5214942" y="4214818"/>
            <a:ext cx="2971800" cy="800100"/>
            <a:chOff x="8097" y="1617"/>
            <a:chExt cx="4680" cy="126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8097" y="1797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9537" y="2157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10437" y="1797"/>
              <a:ext cx="1260" cy="720"/>
            </a:xfrm>
            <a:prstGeom prst="parallelogram">
              <a:avLst>
                <a:gd name="adj" fmla="val 437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 rot="5400000">
              <a:off x="11787" y="1887"/>
              <a:ext cx="1260" cy="720"/>
            </a:xfrm>
            <a:prstGeom prst="parallelogram">
              <a:avLst>
                <a:gd name="adj" fmla="val 4110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fr-FR" dirty="0" smtClean="0"/>
              <a:t>Rotation</a:t>
            </a: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dirty="0" smtClean="0"/>
              <a:t>If </a:t>
            </a:r>
            <a:r>
              <a:rPr lang="en-US" altLang="zh-TW" dirty="0" smtClean="0"/>
              <a:t>F{x(t)}=X(f), then F{X(t)}=x(-f).</a:t>
            </a:r>
            <a:endParaRPr lang="zh-TW" altLang="zh-TW" dirty="0" smtClean="0"/>
          </a:p>
          <a:p>
            <a:pPr>
              <a:buNone/>
            </a:pPr>
            <a:r>
              <a:rPr lang="en-US" altLang="zh-TW" dirty="0" smtClean="0"/>
              <a:t>We can derive:</a:t>
            </a:r>
            <a:endParaRPr lang="zh-TW" altLang="zh-TW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35</a:t>
            </a:fld>
            <a:endParaRPr lang="fr-FR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2357422" y="2857496"/>
          <a:ext cx="3359967" cy="1214446"/>
        </p:xfrm>
        <a:graphic>
          <a:graphicData uri="http://schemas.openxmlformats.org/presentationml/2006/ole">
            <p:oleObj spid="_x0000_s89093" name="Equation" r:id="rId4" imgW="2374900" imgH="8509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r>
              <a:rPr lang="fr-FR" altLang="zh-TW" dirty="0" smtClean="0">
                <a:solidFill>
                  <a:srgbClr val="595959"/>
                </a:solidFill>
              </a:rPr>
              <a:t>Hilbert-Huang Transform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4480" y="1071546"/>
            <a:ext cx="6972320" cy="5054617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fr-FR" altLang="zh-TW" dirty="0" smtClean="0"/>
              <a:t> </a:t>
            </a:r>
            <a:r>
              <a:rPr lang="fr-FR" altLang="zh-TW" dirty="0" smtClean="0"/>
              <a:t>Introduction  </a:t>
            </a:r>
          </a:p>
          <a:p>
            <a:pPr marL="0" algn="just" fontAlgn="auto">
              <a:spcAft>
                <a:spcPts val="0"/>
              </a:spcAft>
              <a:buNone/>
              <a:defRPr/>
            </a:pPr>
            <a:r>
              <a:rPr lang="fr-FR" altLang="zh-TW" sz="2800" dirty="0" smtClean="0"/>
              <a:t>Most of distribution are designed for stationary and linear signals, but, In the real world, most of signals are non-stationary and non-linear.</a:t>
            </a:r>
            <a:endParaRPr lang="fr-FR" altLang="zh-TW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sz="2800" dirty="0" smtClean="0"/>
              <a:t>HHT consists two parts: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sz="2800" dirty="0" smtClean="0"/>
              <a:t>empirical mode decomposition (EMD)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sz="2800" dirty="0" smtClean="0"/>
              <a:t>Hilbert spectral analysis (HSA)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36</a:t>
            </a:fld>
            <a:endParaRPr lang="fr-FR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fr-FR" dirty="0" smtClean="0"/>
              <a:t>Empirical decomposition function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sz="2400" dirty="0" smtClean="0"/>
              <a:t>     Any complicated data can be decomposed into a finite and small number of </a:t>
            </a:r>
            <a:r>
              <a:rPr lang="en-US" altLang="zh-TW" sz="2400" dirty="0" smtClean="0">
                <a:solidFill>
                  <a:srgbClr val="FF0000"/>
                </a:solidFill>
              </a:rPr>
              <a:t>intrinsic mode functions</a:t>
            </a:r>
            <a:r>
              <a:rPr lang="en-US" altLang="zh-TW" sz="2400" dirty="0" smtClean="0"/>
              <a:t> (IMF) by </a:t>
            </a:r>
            <a:r>
              <a:rPr lang="en-US" altLang="zh-TW" sz="2400" dirty="0" smtClean="0">
                <a:solidFill>
                  <a:srgbClr val="FF0000"/>
                </a:solidFill>
              </a:rPr>
              <a:t>sifting processing</a:t>
            </a:r>
            <a:r>
              <a:rPr lang="en-US" altLang="zh-TW" sz="2400" dirty="0" smtClean="0"/>
              <a:t>.</a:t>
            </a:r>
            <a:endParaRPr lang="en-US" sz="24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sz="3000" dirty="0" smtClean="0">
                <a:solidFill>
                  <a:srgbClr val="0070C0"/>
                </a:solidFill>
              </a:rPr>
              <a:t>Intrinsic mode function</a:t>
            </a:r>
          </a:p>
          <a:p>
            <a:pPr lvl="0">
              <a:buNone/>
            </a:pPr>
            <a:r>
              <a:rPr lang="en-US" altLang="zh-TW" sz="2800" dirty="0" smtClean="0"/>
              <a:t>(1)In the whole data set, the number of </a:t>
            </a:r>
            <a:r>
              <a:rPr lang="en-US" altLang="zh-TW" sz="2800" dirty="0" err="1" smtClean="0"/>
              <a:t>extrema</a:t>
            </a:r>
            <a:r>
              <a:rPr lang="en-US" altLang="zh-TW" sz="2800" dirty="0" smtClean="0"/>
              <a:t> and the number of zero-crossing must either equal or differ at most by one.</a:t>
            </a:r>
            <a:endParaRPr lang="zh-TW" altLang="zh-TW" sz="2800" dirty="0" smtClean="0"/>
          </a:p>
          <a:p>
            <a:pPr lvl="0">
              <a:buNone/>
            </a:pPr>
            <a:r>
              <a:rPr lang="en-US" altLang="zh-TW" sz="2800" dirty="0" smtClean="0"/>
              <a:t>(2)At any point, the mean value of the envelope defined by the local maxima and the envelope defined by the local minima is zero.</a:t>
            </a:r>
            <a:endParaRPr lang="zh-TW" altLang="zh-TW" sz="2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l"/>
              <a:defRPr/>
            </a:pPr>
            <a:endParaRPr lang="fr-FR" sz="28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37</a:t>
            </a:fld>
            <a:endParaRPr lang="fr-FR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sz="2800" dirty="0" smtClean="0">
                <a:solidFill>
                  <a:srgbClr val="0070C0"/>
                </a:solidFill>
              </a:rPr>
              <a:t>Sifting Process</a:t>
            </a:r>
          </a:p>
          <a:p>
            <a:pPr marL="457200" indent="-457200" fontAlgn="auto">
              <a:spcAft>
                <a:spcPts val="0"/>
              </a:spcAft>
              <a:buAutoNum type="arabicParenBoth"/>
              <a:defRPr/>
            </a:pPr>
            <a:r>
              <a:rPr lang="en-US" altLang="zh-TW" sz="2400" dirty="0" smtClean="0"/>
              <a:t>First, find all the local maxima </a:t>
            </a:r>
            <a:r>
              <a:rPr lang="en-US" altLang="zh-TW" sz="2400" dirty="0" err="1" smtClean="0"/>
              <a:t>extrema</a:t>
            </a:r>
            <a:r>
              <a:rPr lang="en-US" altLang="zh-TW" sz="2400" dirty="0" smtClean="0"/>
              <a:t> of x(t).</a:t>
            </a:r>
          </a:p>
          <a:p>
            <a:pPr marL="457200" indent="-457200" fontAlgn="auto">
              <a:spcAft>
                <a:spcPts val="0"/>
              </a:spcAft>
              <a:buNone/>
              <a:defRPr/>
            </a:pPr>
            <a:endParaRPr lang="fr-FR" sz="2400" dirty="0" smtClean="0"/>
          </a:p>
          <a:p>
            <a:pPr marL="457200" indent="-457200" fontAlgn="auto">
              <a:spcAft>
                <a:spcPts val="0"/>
              </a:spcAft>
              <a:buNone/>
              <a:defRPr/>
            </a:pPr>
            <a:endParaRPr lang="fr-FR" sz="2400" dirty="0" smtClean="0"/>
          </a:p>
          <a:p>
            <a:pPr marL="457200" indent="-457200" fontAlgn="auto">
              <a:spcAft>
                <a:spcPts val="0"/>
              </a:spcAft>
              <a:buNone/>
              <a:defRPr/>
            </a:pPr>
            <a:endParaRPr lang="fr-FR" sz="2400" dirty="0" smtClean="0"/>
          </a:p>
          <a:p>
            <a:pPr marL="457200" indent="-457200" fontAlgn="auto">
              <a:spcAft>
                <a:spcPts val="0"/>
              </a:spcAft>
              <a:buNone/>
              <a:defRPr/>
            </a:pPr>
            <a:endParaRPr lang="fr-FR" sz="2400" dirty="0" smtClean="0"/>
          </a:p>
          <a:p>
            <a:pPr lvl="0" fontAlgn="auto">
              <a:spcAft>
                <a:spcPts val="0"/>
              </a:spcAft>
              <a:buNone/>
              <a:defRPr/>
            </a:pPr>
            <a:r>
              <a:rPr lang="fr-FR" sz="2400" dirty="0" smtClean="0"/>
              <a:t>(2)</a:t>
            </a:r>
            <a:r>
              <a:rPr lang="en-US" altLang="zh-TW" sz="2400" dirty="0" smtClean="0"/>
              <a:t> Interpolate (cubic </a:t>
            </a:r>
            <a:r>
              <a:rPr lang="en-US" altLang="zh-TW" sz="2400" dirty="0" err="1" smtClean="0"/>
              <a:t>spline</a:t>
            </a:r>
            <a:r>
              <a:rPr lang="en-US" altLang="zh-TW" sz="2400" dirty="0" smtClean="0"/>
              <a:t> fitting) between all the maxima </a:t>
            </a:r>
            <a:r>
              <a:rPr lang="en-US" altLang="zh-TW" sz="2400" dirty="0" err="1" smtClean="0"/>
              <a:t>extrema</a:t>
            </a:r>
            <a:r>
              <a:rPr lang="en-US" altLang="zh-TW" sz="2400" dirty="0" smtClean="0"/>
              <a:t> ending up with some upper envelope              . </a:t>
            </a:r>
            <a:endParaRPr lang="fr-FR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3571868" y="4572008"/>
          <a:ext cx="803275" cy="428625"/>
        </p:xfrm>
        <a:graphic>
          <a:graphicData uri="http://schemas.openxmlformats.org/presentationml/2006/ole">
            <p:oleObj spid="_x0000_s66567" name="Equation" r:id="rId4" imgW="431613" imgH="228501" progId="Equation.DSMT4">
              <p:embed/>
            </p:oleObj>
          </a:graphicData>
        </a:graphic>
      </p:graphicFrame>
      <p:sp>
        <p:nvSpPr>
          <p:cNvPr id="66660" name="Rectangle 10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66569" name="Group 9"/>
          <p:cNvGrpSpPr>
            <a:grpSpLocks noChangeAspect="1"/>
          </p:cNvGrpSpPr>
          <p:nvPr/>
        </p:nvGrpSpPr>
        <p:grpSpPr bwMode="auto">
          <a:xfrm>
            <a:off x="1928794" y="1928802"/>
            <a:ext cx="5391150" cy="2052638"/>
            <a:chOff x="63" y="231"/>
            <a:chExt cx="8491" cy="3233"/>
          </a:xfrm>
        </p:grpSpPr>
        <p:sp>
          <p:nvSpPr>
            <p:cNvPr id="66659" name="AutoShape 99"/>
            <p:cNvSpPr>
              <a:spLocks noChangeAspect="1" noChangeArrowheads="1" noTextEdit="1"/>
            </p:cNvSpPr>
            <p:nvPr/>
          </p:nvSpPr>
          <p:spPr bwMode="auto">
            <a:xfrm>
              <a:off x="63" y="231"/>
              <a:ext cx="8491" cy="323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58" name="Line 98"/>
            <p:cNvSpPr>
              <a:spLocks noChangeShapeType="1"/>
            </p:cNvSpPr>
            <p:nvPr/>
          </p:nvSpPr>
          <p:spPr bwMode="auto">
            <a:xfrm>
              <a:off x="1111" y="47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57" name="Line 97"/>
            <p:cNvSpPr>
              <a:spLocks noChangeShapeType="1"/>
            </p:cNvSpPr>
            <p:nvPr/>
          </p:nvSpPr>
          <p:spPr bwMode="auto">
            <a:xfrm>
              <a:off x="1111" y="269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56" name="Line 96"/>
            <p:cNvSpPr>
              <a:spLocks noChangeShapeType="1"/>
            </p:cNvSpPr>
            <p:nvPr/>
          </p:nvSpPr>
          <p:spPr bwMode="auto">
            <a:xfrm flipV="1">
              <a:off x="779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55" name="Line 95"/>
            <p:cNvSpPr>
              <a:spLocks noChangeShapeType="1"/>
            </p:cNvSpPr>
            <p:nvPr/>
          </p:nvSpPr>
          <p:spPr bwMode="auto">
            <a:xfrm flipV="1">
              <a:off x="111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54" name="Line 94"/>
            <p:cNvSpPr>
              <a:spLocks noChangeShapeType="1"/>
            </p:cNvSpPr>
            <p:nvPr/>
          </p:nvSpPr>
          <p:spPr bwMode="auto">
            <a:xfrm>
              <a:off x="1111" y="269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53" name="Line 93"/>
            <p:cNvSpPr>
              <a:spLocks noChangeShapeType="1"/>
            </p:cNvSpPr>
            <p:nvPr/>
          </p:nvSpPr>
          <p:spPr bwMode="auto">
            <a:xfrm flipV="1">
              <a:off x="111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52" name="Line 92"/>
            <p:cNvSpPr>
              <a:spLocks noChangeShapeType="1"/>
            </p:cNvSpPr>
            <p:nvPr/>
          </p:nvSpPr>
          <p:spPr bwMode="auto">
            <a:xfrm flipV="1">
              <a:off x="1620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51" name="Line 91"/>
            <p:cNvSpPr>
              <a:spLocks noChangeShapeType="1"/>
            </p:cNvSpPr>
            <p:nvPr/>
          </p:nvSpPr>
          <p:spPr bwMode="auto">
            <a:xfrm>
              <a:off x="1620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50" name="Rectangle 90"/>
            <p:cNvSpPr>
              <a:spLocks noChangeArrowheads="1"/>
            </p:cNvSpPr>
            <p:nvPr/>
          </p:nvSpPr>
          <p:spPr bwMode="auto">
            <a:xfrm>
              <a:off x="1527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Helvetica"/>
                  <a:cs typeface="Times New Roman" pitchFamily="18" charset="0"/>
                </a:rPr>
                <a:t>10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649" name="Line 89"/>
            <p:cNvSpPr>
              <a:spLocks noChangeShapeType="1"/>
            </p:cNvSpPr>
            <p:nvPr/>
          </p:nvSpPr>
          <p:spPr bwMode="auto">
            <a:xfrm flipV="1">
              <a:off x="2175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48" name="Line 88"/>
            <p:cNvSpPr>
              <a:spLocks noChangeShapeType="1"/>
            </p:cNvSpPr>
            <p:nvPr/>
          </p:nvSpPr>
          <p:spPr bwMode="auto">
            <a:xfrm>
              <a:off x="2175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47" name="Rectangle 87"/>
            <p:cNvSpPr>
              <a:spLocks noChangeArrowheads="1"/>
            </p:cNvSpPr>
            <p:nvPr/>
          </p:nvSpPr>
          <p:spPr bwMode="auto">
            <a:xfrm>
              <a:off x="2083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Helvetica"/>
                  <a:cs typeface="Times New Roman" pitchFamily="18" charset="0"/>
                </a:rPr>
                <a:t>20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646" name="Line 86"/>
            <p:cNvSpPr>
              <a:spLocks noChangeShapeType="1"/>
            </p:cNvSpPr>
            <p:nvPr/>
          </p:nvSpPr>
          <p:spPr bwMode="auto">
            <a:xfrm flipV="1">
              <a:off x="2746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45" name="Line 85"/>
            <p:cNvSpPr>
              <a:spLocks noChangeShapeType="1"/>
            </p:cNvSpPr>
            <p:nvPr/>
          </p:nvSpPr>
          <p:spPr bwMode="auto">
            <a:xfrm>
              <a:off x="2746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44" name="Rectangle 84"/>
            <p:cNvSpPr>
              <a:spLocks noChangeArrowheads="1"/>
            </p:cNvSpPr>
            <p:nvPr/>
          </p:nvSpPr>
          <p:spPr bwMode="auto">
            <a:xfrm>
              <a:off x="2654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Helvetica"/>
                  <a:cs typeface="Times New Roman" pitchFamily="18" charset="0"/>
                </a:rPr>
                <a:t>30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643" name="Line 83"/>
            <p:cNvSpPr>
              <a:spLocks noChangeShapeType="1"/>
            </p:cNvSpPr>
            <p:nvPr/>
          </p:nvSpPr>
          <p:spPr bwMode="auto">
            <a:xfrm flipV="1">
              <a:off x="3302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42" name="Line 82"/>
            <p:cNvSpPr>
              <a:spLocks noChangeShapeType="1"/>
            </p:cNvSpPr>
            <p:nvPr/>
          </p:nvSpPr>
          <p:spPr bwMode="auto">
            <a:xfrm>
              <a:off x="3302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41" name="Rectangle 81"/>
            <p:cNvSpPr>
              <a:spLocks noChangeArrowheads="1"/>
            </p:cNvSpPr>
            <p:nvPr/>
          </p:nvSpPr>
          <p:spPr bwMode="auto">
            <a:xfrm>
              <a:off x="3209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Helvetica"/>
                  <a:cs typeface="Times New Roman" pitchFamily="18" charset="0"/>
                </a:rPr>
                <a:t>40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640" name="Line 80"/>
            <p:cNvSpPr>
              <a:spLocks noChangeShapeType="1"/>
            </p:cNvSpPr>
            <p:nvPr/>
          </p:nvSpPr>
          <p:spPr bwMode="auto">
            <a:xfrm flipV="1">
              <a:off x="3857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39" name="Line 79"/>
            <p:cNvSpPr>
              <a:spLocks noChangeShapeType="1"/>
            </p:cNvSpPr>
            <p:nvPr/>
          </p:nvSpPr>
          <p:spPr bwMode="auto">
            <a:xfrm>
              <a:off x="3857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38" name="Rectangle 78"/>
            <p:cNvSpPr>
              <a:spLocks noChangeArrowheads="1"/>
            </p:cNvSpPr>
            <p:nvPr/>
          </p:nvSpPr>
          <p:spPr bwMode="auto">
            <a:xfrm>
              <a:off x="3765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Helvetica"/>
                  <a:cs typeface="Times New Roman" pitchFamily="18" charset="0"/>
                </a:rPr>
                <a:t>50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637" name="Line 77"/>
            <p:cNvSpPr>
              <a:spLocks noChangeShapeType="1"/>
            </p:cNvSpPr>
            <p:nvPr/>
          </p:nvSpPr>
          <p:spPr bwMode="auto">
            <a:xfrm flipV="1">
              <a:off x="4428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36" name="Line 76"/>
            <p:cNvSpPr>
              <a:spLocks noChangeShapeType="1"/>
            </p:cNvSpPr>
            <p:nvPr/>
          </p:nvSpPr>
          <p:spPr bwMode="auto">
            <a:xfrm>
              <a:off x="4428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35" name="Rectangle 75"/>
            <p:cNvSpPr>
              <a:spLocks noChangeArrowheads="1"/>
            </p:cNvSpPr>
            <p:nvPr/>
          </p:nvSpPr>
          <p:spPr bwMode="auto">
            <a:xfrm>
              <a:off x="4335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Helvetica"/>
                  <a:cs typeface="Times New Roman" pitchFamily="18" charset="0"/>
                </a:rPr>
                <a:t>60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634" name="Line 74"/>
            <p:cNvSpPr>
              <a:spLocks noChangeShapeType="1"/>
            </p:cNvSpPr>
            <p:nvPr/>
          </p:nvSpPr>
          <p:spPr bwMode="auto">
            <a:xfrm flipV="1">
              <a:off x="4983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33" name="Line 73"/>
            <p:cNvSpPr>
              <a:spLocks noChangeShapeType="1"/>
            </p:cNvSpPr>
            <p:nvPr/>
          </p:nvSpPr>
          <p:spPr bwMode="auto">
            <a:xfrm>
              <a:off x="4983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32" name="Rectangle 72"/>
            <p:cNvSpPr>
              <a:spLocks noChangeArrowheads="1"/>
            </p:cNvSpPr>
            <p:nvPr/>
          </p:nvSpPr>
          <p:spPr bwMode="auto">
            <a:xfrm>
              <a:off x="4891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Helvetica"/>
                  <a:cs typeface="Times New Roman" pitchFamily="18" charset="0"/>
                </a:rPr>
                <a:t>70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631" name="Line 71"/>
            <p:cNvSpPr>
              <a:spLocks noChangeShapeType="1"/>
            </p:cNvSpPr>
            <p:nvPr/>
          </p:nvSpPr>
          <p:spPr bwMode="auto">
            <a:xfrm flipV="1">
              <a:off x="5539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30" name="Line 70"/>
            <p:cNvSpPr>
              <a:spLocks noChangeShapeType="1"/>
            </p:cNvSpPr>
            <p:nvPr/>
          </p:nvSpPr>
          <p:spPr bwMode="auto">
            <a:xfrm>
              <a:off x="5539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29" name="Rectangle 69"/>
            <p:cNvSpPr>
              <a:spLocks noChangeArrowheads="1"/>
            </p:cNvSpPr>
            <p:nvPr/>
          </p:nvSpPr>
          <p:spPr bwMode="auto">
            <a:xfrm>
              <a:off x="5446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Helvetica"/>
                  <a:cs typeface="Times New Roman" pitchFamily="18" charset="0"/>
                </a:rPr>
                <a:t>80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628" name="Line 68"/>
            <p:cNvSpPr>
              <a:spLocks noChangeShapeType="1"/>
            </p:cNvSpPr>
            <p:nvPr/>
          </p:nvSpPr>
          <p:spPr bwMode="auto">
            <a:xfrm flipV="1">
              <a:off x="6110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27" name="Line 67"/>
            <p:cNvSpPr>
              <a:spLocks noChangeShapeType="1"/>
            </p:cNvSpPr>
            <p:nvPr/>
          </p:nvSpPr>
          <p:spPr bwMode="auto">
            <a:xfrm>
              <a:off x="6110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26" name="Rectangle 66"/>
            <p:cNvSpPr>
              <a:spLocks noChangeArrowheads="1"/>
            </p:cNvSpPr>
            <p:nvPr/>
          </p:nvSpPr>
          <p:spPr bwMode="auto">
            <a:xfrm>
              <a:off x="6017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Helvetica"/>
                  <a:cs typeface="Times New Roman" pitchFamily="18" charset="0"/>
                </a:rPr>
                <a:t>90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625" name="Line 65"/>
            <p:cNvSpPr>
              <a:spLocks noChangeShapeType="1"/>
            </p:cNvSpPr>
            <p:nvPr/>
          </p:nvSpPr>
          <p:spPr bwMode="auto">
            <a:xfrm flipV="1">
              <a:off x="6665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24" name="Line 64"/>
            <p:cNvSpPr>
              <a:spLocks noChangeShapeType="1"/>
            </p:cNvSpPr>
            <p:nvPr/>
          </p:nvSpPr>
          <p:spPr bwMode="auto">
            <a:xfrm>
              <a:off x="6665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23" name="Rectangle 63"/>
            <p:cNvSpPr>
              <a:spLocks noChangeArrowheads="1"/>
            </p:cNvSpPr>
            <p:nvPr/>
          </p:nvSpPr>
          <p:spPr bwMode="auto">
            <a:xfrm>
              <a:off x="6526" y="2728"/>
              <a:ext cx="27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Helvetica"/>
                  <a:cs typeface="Times New Roman" pitchFamily="18" charset="0"/>
                </a:rPr>
                <a:t>100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622" name="Line 62"/>
            <p:cNvSpPr>
              <a:spLocks noChangeShapeType="1"/>
            </p:cNvSpPr>
            <p:nvPr/>
          </p:nvSpPr>
          <p:spPr bwMode="auto">
            <a:xfrm flipV="1">
              <a:off x="7236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21" name="Line 61"/>
            <p:cNvSpPr>
              <a:spLocks noChangeShapeType="1"/>
            </p:cNvSpPr>
            <p:nvPr/>
          </p:nvSpPr>
          <p:spPr bwMode="auto">
            <a:xfrm>
              <a:off x="7236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20" name="Rectangle 60"/>
            <p:cNvSpPr>
              <a:spLocks noChangeArrowheads="1"/>
            </p:cNvSpPr>
            <p:nvPr/>
          </p:nvSpPr>
          <p:spPr bwMode="auto">
            <a:xfrm>
              <a:off x="7097" y="2728"/>
              <a:ext cx="27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Helvetica"/>
                  <a:cs typeface="Times New Roman" pitchFamily="18" charset="0"/>
                </a:rPr>
                <a:t>110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619" name="Line 59"/>
            <p:cNvSpPr>
              <a:spLocks noChangeShapeType="1"/>
            </p:cNvSpPr>
            <p:nvPr/>
          </p:nvSpPr>
          <p:spPr bwMode="auto">
            <a:xfrm flipV="1">
              <a:off x="7791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18" name="Line 58"/>
            <p:cNvSpPr>
              <a:spLocks noChangeShapeType="1"/>
            </p:cNvSpPr>
            <p:nvPr/>
          </p:nvSpPr>
          <p:spPr bwMode="auto">
            <a:xfrm>
              <a:off x="7791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17" name="Rectangle 57"/>
            <p:cNvSpPr>
              <a:spLocks noChangeArrowheads="1"/>
            </p:cNvSpPr>
            <p:nvPr/>
          </p:nvSpPr>
          <p:spPr bwMode="auto">
            <a:xfrm>
              <a:off x="7653" y="2728"/>
              <a:ext cx="27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Helvetica"/>
                  <a:cs typeface="Times New Roman" pitchFamily="18" charset="0"/>
                </a:rPr>
                <a:t>120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616" name="Line 56"/>
            <p:cNvSpPr>
              <a:spLocks noChangeShapeType="1"/>
            </p:cNvSpPr>
            <p:nvPr/>
          </p:nvSpPr>
          <p:spPr bwMode="auto">
            <a:xfrm>
              <a:off x="1111" y="2590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15" name="Line 55"/>
            <p:cNvSpPr>
              <a:spLocks noChangeShapeType="1"/>
            </p:cNvSpPr>
            <p:nvPr/>
          </p:nvSpPr>
          <p:spPr bwMode="auto">
            <a:xfrm flipH="1">
              <a:off x="7730" y="2590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14" name="Rectangle 54"/>
            <p:cNvSpPr>
              <a:spLocks noChangeArrowheads="1"/>
            </p:cNvSpPr>
            <p:nvPr/>
          </p:nvSpPr>
          <p:spPr bwMode="auto">
            <a:xfrm>
              <a:off x="926" y="2482"/>
              <a:ext cx="15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Helvetica"/>
                  <a:cs typeface="Times New Roman" pitchFamily="18" charset="0"/>
                </a:rPr>
                <a:t>-2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613" name="Line 53"/>
            <p:cNvSpPr>
              <a:spLocks noChangeShapeType="1"/>
            </p:cNvSpPr>
            <p:nvPr/>
          </p:nvSpPr>
          <p:spPr bwMode="auto">
            <a:xfrm>
              <a:off x="1111" y="2096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12" name="Line 52"/>
            <p:cNvSpPr>
              <a:spLocks noChangeShapeType="1"/>
            </p:cNvSpPr>
            <p:nvPr/>
          </p:nvSpPr>
          <p:spPr bwMode="auto">
            <a:xfrm flipH="1">
              <a:off x="7730" y="2096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11" name="Rectangle 51"/>
            <p:cNvSpPr>
              <a:spLocks noChangeArrowheads="1"/>
            </p:cNvSpPr>
            <p:nvPr/>
          </p:nvSpPr>
          <p:spPr bwMode="auto">
            <a:xfrm>
              <a:off x="926" y="1989"/>
              <a:ext cx="15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Helvetica"/>
                  <a:cs typeface="Times New Roman" pitchFamily="18" charset="0"/>
                </a:rPr>
                <a:t>-1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610" name="Line 50"/>
            <p:cNvSpPr>
              <a:spLocks noChangeShapeType="1"/>
            </p:cNvSpPr>
            <p:nvPr/>
          </p:nvSpPr>
          <p:spPr bwMode="auto">
            <a:xfrm>
              <a:off x="1111" y="1588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09" name="Line 49"/>
            <p:cNvSpPr>
              <a:spLocks noChangeShapeType="1"/>
            </p:cNvSpPr>
            <p:nvPr/>
          </p:nvSpPr>
          <p:spPr bwMode="auto">
            <a:xfrm flipH="1">
              <a:off x="7730" y="1588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08" name="Rectangle 48"/>
            <p:cNvSpPr>
              <a:spLocks noChangeArrowheads="1"/>
            </p:cNvSpPr>
            <p:nvPr/>
          </p:nvSpPr>
          <p:spPr bwMode="auto">
            <a:xfrm>
              <a:off x="972" y="1480"/>
              <a:ext cx="9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Helvetica"/>
                  <a:cs typeface="Times New Roman" pitchFamily="18" charset="0"/>
                </a:rPr>
                <a:t>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607" name="Line 47"/>
            <p:cNvSpPr>
              <a:spLocks noChangeShapeType="1"/>
            </p:cNvSpPr>
            <p:nvPr/>
          </p:nvSpPr>
          <p:spPr bwMode="auto">
            <a:xfrm>
              <a:off x="1111" y="1079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06" name="Line 46"/>
            <p:cNvSpPr>
              <a:spLocks noChangeShapeType="1"/>
            </p:cNvSpPr>
            <p:nvPr/>
          </p:nvSpPr>
          <p:spPr bwMode="auto">
            <a:xfrm flipH="1">
              <a:off x="7730" y="1079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05" name="Rectangle 45"/>
            <p:cNvSpPr>
              <a:spLocks noChangeArrowheads="1"/>
            </p:cNvSpPr>
            <p:nvPr/>
          </p:nvSpPr>
          <p:spPr bwMode="auto">
            <a:xfrm>
              <a:off x="972" y="971"/>
              <a:ext cx="9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Helvetica"/>
                  <a:cs typeface="Times New Roman" pitchFamily="18" charset="0"/>
                </a:rPr>
                <a:t>1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604" name="Line 44"/>
            <p:cNvSpPr>
              <a:spLocks noChangeShapeType="1"/>
            </p:cNvSpPr>
            <p:nvPr/>
          </p:nvSpPr>
          <p:spPr bwMode="auto">
            <a:xfrm>
              <a:off x="1111" y="586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03" name="Line 43"/>
            <p:cNvSpPr>
              <a:spLocks noChangeShapeType="1"/>
            </p:cNvSpPr>
            <p:nvPr/>
          </p:nvSpPr>
          <p:spPr bwMode="auto">
            <a:xfrm flipH="1">
              <a:off x="7730" y="586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02" name="Rectangle 42"/>
            <p:cNvSpPr>
              <a:spLocks noChangeArrowheads="1"/>
            </p:cNvSpPr>
            <p:nvPr/>
          </p:nvSpPr>
          <p:spPr bwMode="auto">
            <a:xfrm>
              <a:off x="972" y="478"/>
              <a:ext cx="9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Helvetica"/>
                  <a:cs typeface="Times New Roman" pitchFamily="18" charset="0"/>
                </a:rPr>
                <a:t>2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601" name="Line 41"/>
            <p:cNvSpPr>
              <a:spLocks noChangeShapeType="1"/>
            </p:cNvSpPr>
            <p:nvPr/>
          </p:nvSpPr>
          <p:spPr bwMode="auto">
            <a:xfrm>
              <a:off x="1111" y="47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00" name="Line 40"/>
            <p:cNvSpPr>
              <a:spLocks noChangeShapeType="1"/>
            </p:cNvSpPr>
            <p:nvPr/>
          </p:nvSpPr>
          <p:spPr bwMode="auto">
            <a:xfrm>
              <a:off x="1111" y="269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99" name="Line 39"/>
            <p:cNvSpPr>
              <a:spLocks noChangeShapeType="1"/>
            </p:cNvSpPr>
            <p:nvPr/>
          </p:nvSpPr>
          <p:spPr bwMode="auto">
            <a:xfrm flipV="1">
              <a:off x="111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98" name="Line 38"/>
            <p:cNvSpPr>
              <a:spLocks noChangeShapeType="1"/>
            </p:cNvSpPr>
            <p:nvPr/>
          </p:nvSpPr>
          <p:spPr bwMode="auto">
            <a:xfrm flipV="1">
              <a:off x="779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97" name="Freeform 37"/>
            <p:cNvSpPr>
              <a:spLocks/>
            </p:cNvSpPr>
            <p:nvPr/>
          </p:nvSpPr>
          <p:spPr bwMode="auto">
            <a:xfrm>
              <a:off x="1111" y="586"/>
              <a:ext cx="6680" cy="2004"/>
            </a:xfrm>
            <a:custGeom>
              <a:avLst/>
              <a:gdLst/>
              <a:ahLst/>
              <a:cxnLst>
                <a:cxn ang="0">
                  <a:pos x="62" y="940"/>
                </a:cxn>
                <a:cxn ang="0">
                  <a:pos x="170" y="909"/>
                </a:cxn>
                <a:cxn ang="0">
                  <a:pos x="278" y="570"/>
                </a:cxn>
                <a:cxn ang="0">
                  <a:pos x="386" y="925"/>
                </a:cxn>
                <a:cxn ang="0">
                  <a:pos x="509" y="1819"/>
                </a:cxn>
                <a:cxn ang="0">
                  <a:pos x="617" y="1711"/>
                </a:cxn>
                <a:cxn ang="0">
                  <a:pos x="725" y="539"/>
                </a:cxn>
                <a:cxn ang="0">
                  <a:pos x="848" y="262"/>
                </a:cxn>
                <a:cxn ang="0">
                  <a:pos x="956" y="986"/>
                </a:cxn>
                <a:cxn ang="0">
                  <a:pos x="1064" y="955"/>
                </a:cxn>
                <a:cxn ang="0">
                  <a:pos x="1172" y="770"/>
                </a:cxn>
                <a:cxn ang="0">
                  <a:pos x="1296" y="1695"/>
                </a:cxn>
                <a:cxn ang="0">
                  <a:pos x="1404" y="1742"/>
                </a:cxn>
                <a:cxn ang="0">
                  <a:pos x="1512" y="508"/>
                </a:cxn>
                <a:cxn ang="0">
                  <a:pos x="1635" y="632"/>
                </a:cxn>
                <a:cxn ang="0">
                  <a:pos x="1743" y="940"/>
                </a:cxn>
                <a:cxn ang="0">
                  <a:pos x="1851" y="339"/>
                </a:cxn>
                <a:cxn ang="0">
                  <a:pos x="1959" y="1295"/>
                </a:cxn>
                <a:cxn ang="0">
                  <a:pos x="2083" y="1834"/>
                </a:cxn>
                <a:cxn ang="0">
                  <a:pos x="2191" y="909"/>
                </a:cxn>
                <a:cxn ang="0">
                  <a:pos x="2299" y="1341"/>
                </a:cxn>
                <a:cxn ang="0">
                  <a:pos x="2407" y="693"/>
                </a:cxn>
                <a:cxn ang="0">
                  <a:pos x="2530" y="123"/>
                </a:cxn>
                <a:cxn ang="0">
                  <a:pos x="2638" y="1233"/>
                </a:cxn>
                <a:cxn ang="0">
                  <a:pos x="2746" y="740"/>
                </a:cxn>
                <a:cxn ang="0">
                  <a:pos x="2870" y="1649"/>
                </a:cxn>
                <a:cxn ang="0">
                  <a:pos x="2978" y="1541"/>
                </a:cxn>
                <a:cxn ang="0">
                  <a:pos x="3086" y="770"/>
                </a:cxn>
                <a:cxn ang="0">
                  <a:pos x="3194" y="1140"/>
                </a:cxn>
                <a:cxn ang="0">
                  <a:pos x="3317" y="0"/>
                </a:cxn>
                <a:cxn ang="0">
                  <a:pos x="3425" y="1156"/>
                </a:cxn>
                <a:cxn ang="0">
                  <a:pos x="3533" y="709"/>
                </a:cxn>
                <a:cxn ang="0">
                  <a:pos x="3656" y="1742"/>
                </a:cxn>
                <a:cxn ang="0">
                  <a:pos x="3764" y="1279"/>
                </a:cxn>
                <a:cxn ang="0">
                  <a:pos x="3872" y="1264"/>
                </a:cxn>
                <a:cxn ang="0">
                  <a:pos x="3980" y="693"/>
                </a:cxn>
                <a:cxn ang="0">
                  <a:pos x="4104" y="493"/>
                </a:cxn>
                <a:cxn ang="0">
                  <a:pos x="4212" y="663"/>
                </a:cxn>
                <a:cxn ang="0">
                  <a:pos x="4320" y="1017"/>
                </a:cxn>
                <a:cxn ang="0">
                  <a:pos x="4428" y="1402"/>
                </a:cxn>
                <a:cxn ang="0">
                  <a:pos x="4551" y="1541"/>
                </a:cxn>
                <a:cxn ang="0">
                  <a:pos x="4659" y="1094"/>
                </a:cxn>
                <a:cxn ang="0">
                  <a:pos x="4767" y="1002"/>
                </a:cxn>
                <a:cxn ang="0">
                  <a:pos x="4891" y="200"/>
                </a:cxn>
                <a:cxn ang="0">
                  <a:pos x="4999" y="1002"/>
                </a:cxn>
                <a:cxn ang="0">
                  <a:pos x="5107" y="478"/>
                </a:cxn>
                <a:cxn ang="0">
                  <a:pos x="5215" y="1865"/>
                </a:cxn>
                <a:cxn ang="0">
                  <a:pos x="5338" y="1063"/>
                </a:cxn>
                <a:cxn ang="0">
                  <a:pos x="5446" y="1541"/>
                </a:cxn>
                <a:cxn ang="0">
                  <a:pos x="5554" y="817"/>
                </a:cxn>
                <a:cxn ang="0">
                  <a:pos x="5678" y="277"/>
                </a:cxn>
                <a:cxn ang="0">
                  <a:pos x="5786" y="1017"/>
                </a:cxn>
                <a:cxn ang="0">
                  <a:pos x="5894" y="416"/>
                </a:cxn>
                <a:cxn ang="0">
                  <a:pos x="6002" y="1634"/>
                </a:cxn>
                <a:cxn ang="0">
                  <a:pos x="6125" y="1557"/>
                </a:cxn>
                <a:cxn ang="0">
                  <a:pos x="6233" y="925"/>
                </a:cxn>
                <a:cxn ang="0">
                  <a:pos x="6341" y="1402"/>
                </a:cxn>
                <a:cxn ang="0">
                  <a:pos x="6449" y="308"/>
                </a:cxn>
                <a:cxn ang="0">
                  <a:pos x="6572" y="323"/>
                </a:cxn>
                <a:cxn ang="0">
                  <a:pos x="6680" y="1341"/>
                </a:cxn>
              </a:cxnLst>
              <a:rect l="0" t="0" r="r" b="b"/>
              <a:pathLst>
                <a:path w="6680" h="2004">
                  <a:moveTo>
                    <a:pt x="0" y="786"/>
                  </a:moveTo>
                  <a:lnTo>
                    <a:pt x="62" y="940"/>
                  </a:lnTo>
                  <a:lnTo>
                    <a:pt x="108" y="1002"/>
                  </a:lnTo>
                  <a:lnTo>
                    <a:pt x="170" y="909"/>
                  </a:lnTo>
                  <a:lnTo>
                    <a:pt x="231" y="709"/>
                  </a:lnTo>
                  <a:lnTo>
                    <a:pt x="278" y="570"/>
                  </a:lnTo>
                  <a:lnTo>
                    <a:pt x="339" y="632"/>
                  </a:lnTo>
                  <a:lnTo>
                    <a:pt x="386" y="925"/>
                  </a:lnTo>
                  <a:lnTo>
                    <a:pt x="447" y="1402"/>
                  </a:lnTo>
                  <a:lnTo>
                    <a:pt x="509" y="1819"/>
                  </a:lnTo>
                  <a:lnTo>
                    <a:pt x="555" y="1957"/>
                  </a:lnTo>
                  <a:lnTo>
                    <a:pt x="617" y="1711"/>
                  </a:lnTo>
                  <a:lnTo>
                    <a:pt x="679" y="1140"/>
                  </a:lnTo>
                  <a:lnTo>
                    <a:pt x="725" y="539"/>
                  </a:lnTo>
                  <a:lnTo>
                    <a:pt x="787" y="200"/>
                  </a:lnTo>
                  <a:lnTo>
                    <a:pt x="848" y="262"/>
                  </a:lnTo>
                  <a:lnTo>
                    <a:pt x="895" y="616"/>
                  </a:lnTo>
                  <a:lnTo>
                    <a:pt x="956" y="986"/>
                  </a:lnTo>
                  <a:lnTo>
                    <a:pt x="1003" y="1110"/>
                  </a:lnTo>
                  <a:lnTo>
                    <a:pt x="1064" y="955"/>
                  </a:lnTo>
                  <a:lnTo>
                    <a:pt x="1126" y="740"/>
                  </a:lnTo>
                  <a:lnTo>
                    <a:pt x="1172" y="770"/>
                  </a:lnTo>
                  <a:lnTo>
                    <a:pt x="1234" y="1156"/>
                  </a:lnTo>
                  <a:lnTo>
                    <a:pt x="1296" y="1695"/>
                  </a:lnTo>
                  <a:lnTo>
                    <a:pt x="1342" y="1973"/>
                  </a:lnTo>
                  <a:lnTo>
                    <a:pt x="1404" y="1742"/>
                  </a:lnTo>
                  <a:lnTo>
                    <a:pt x="1466" y="1094"/>
                  </a:lnTo>
                  <a:lnTo>
                    <a:pt x="1512" y="508"/>
                  </a:lnTo>
                  <a:lnTo>
                    <a:pt x="1574" y="339"/>
                  </a:lnTo>
                  <a:lnTo>
                    <a:pt x="1635" y="632"/>
                  </a:lnTo>
                  <a:lnTo>
                    <a:pt x="1682" y="955"/>
                  </a:lnTo>
                  <a:lnTo>
                    <a:pt x="1743" y="940"/>
                  </a:lnTo>
                  <a:lnTo>
                    <a:pt x="1790" y="585"/>
                  </a:lnTo>
                  <a:lnTo>
                    <a:pt x="1851" y="339"/>
                  </a:lnTo>
                  <a:lnTo>
                    <a:pt x="1913" y="601"/>
                  </a:lnTo>
                  <a:lnTo>
                    <a:pt x="1959" y="1295"/>
                  </a:lnTo>
                  <a:lnTo>
                    <a:pt x="2021" y="1865"/>
                  </a:lnTo>
                  <a:lnTo>
                    <a:pt x="2083" y="1834"/>
                  </a:lnTo>
                  <a:lnTo>
                    <a:pt x="2129" y="1325"/>
                  </a:lnTo>
                  <a:lnTo>
                    <a:pt x="2191" y="909"/>
                  </a:lnTo>
                  <a:lnTo>
                    <a:pt x="2252" y="1002"/>
                  </a:lnTo>
                  <a:lnTo>
                    <a:pt x="2299" y="1341"/>
                  </a:lnTo>
                  <a:lnTo>
                    <a:pt x="2360" y="1310"/>
                  </a:lnTo>
                  <a:lnTo>
                    <a:pt x="2407" y="693"/>
                  </a:lnTo>
                  <a:lnTo>
                    <a:pt x="2468" y="77"/>
                  </a:lnTo>
                  <a:lnTo>
                    <a:pt x="2530" y="123"/>
                  </a:lnTo>
                  <a:lnTo>
                    <a:pt x="2576" y="755"/>
                  </a:lnTo>
                  <a:lnTo>
                    <a:pt x="2638" y="1233"/>
                  </a:lnTo>
                  <a:lnTo>
                    <a:pt x="2700" y="1094"/>
                  </a:lnTo>
                  <a:lnTo>
                    <a:pt x="2746" y="740"/>
                  </a:lnTo>
                  <a:lnTo>
                    <a:pt x="2808" y="940"/>
                  </a:lnTo>
                  <a:lnTo>
                    <a:pt x="2870" y="1649"/>
                  </a:lnTo>
                  <a:lnTo>
                    <a:pt x="2916" y="2004"/>
                  </a:lnTo>
                  <a:lnTo>
                    <a:pt x="2978" y="1541"/>
                  </a:lnTo>
                  <a:lnTo>
                    <a:pt x="3024" y="848"/>
                  </a:lnTo>
                  <a:lnTo>
                    <a:pt x="3086" y="770"/>
                  </a:lnTo>
                  <a:lnTo>
                    <a:pt x="3147" y="1171"/>
                  </a:lnTo>
                  <a:lnTo>
                    <a:pt x="3194" y="1140"/>
                  </a:lnTo>
                  <a:lnTo>
                    <a:pt x="3255" y="447"/>
                  </a:lnTo>
                  <a:lnTo>
                    <a:pt x="3317" y="0"/>
                  </a:lnTo>
                  <a:lnTo>
                    <a:pt x="3363" y="447"/>
                  </a:lnTo>
                  <a:lnTo>
                    <a:pt x="3425" y="1156"/>
                  </a:lnTo>
                  <a:lnTo>
                    <a:pt x="3487" y="1125"/>
                  </a:lnTo>
                  <a:lnTo>
                    <a:pt x="3533" y="709"/>
                  </a:lnTo>
                  <a:lnTo>
                    <a:pt x="3595" y="925"/>
                  </a:lnTo>
                  <a:lnTo>
                    <a:pt x="3656" y="1742"/>
                  </a:lnTo>
                  <a:lnTo>
                    <a:pt x="3703" y="1942"/>
                  </a:lnTo>
                  <a:lnTo>
                    <a:pt x="3764" y="1279"/>
                  </a:lnTo>
                  <a:lnTo>
                    <a:pt x="3811" y="863"/>
                  </a:lnTo>
                  <a:lnTo>
                    <a:pt x="3872" y="1264"/>
                  </a:lnTo>
                  <a:lnTo>
                    <a:pt x="3934" y="1433"/>
                  </a:lnTo>
                  <a:lnTo>
                    <a:pt x="3980" y="693"/>
                  </a:lnTo>
                  <a:lnTo>
                    <a:pt x="4042" y="77"/>
                  </a:lnTo>
                  <a:lnTo>
                    <a:pt x="4104" y="493"/>
                  </a:lnTo>
                  <a:lnTo>
                    <a:pt x="4150" y="1033"/>
                  </a:lnTo>
                  <a:lnTo>
                    <a:pt x="4212" y="663"/>
                  </a:lnTo>
                  <a:lnTo>
                    <a:pt x="4274" y="308"/>
                  </a:lnTo>
                  <a:lnTo>
                    <a:pt x="4320" y="1017"/>
                  </a:lnTo>
                  <a:lnTo>
                    <a:pt x="4382" y="1742"/>
                  </a:lnTo>
                  <a:lnTo>
                    <a:pt x="4428" y="1402"/>
                  </a:lnTo>
                  <a:lnTo>
                    <a:pt x="4490" y="986"/>
                  </a:lnTo>
                  <a:lnTo>
                    <a:pt x="4551" y="1541"/>
                  </a:lnTo>
                  <a:lnTo>
                    <a:pt x="4598" y="1880"/>
                  </a:lnTo>
                  <a:lnTo>
                    <a:pt x="4659" y="1094"/>
                  </a:lnTo>
                  <a:lnTo>
                    <a:pt x="4721" y="524"/>
                  </a:lnTo>
                  <a:lnTo>
                    <a:pt x="4767" y="1002"/>
                  </a:lnTo>
                  <a:lnTo>
                    <a:pt x="4829" y="1048"/>
                  </a:lnTo>
                  <a:lnTo>
                    <a:pt x="4891" y="200"/>
                  </a:lnTo>
                  <a:lnTo>
                    <a:pt x="4937" y="169"/>
                  </a:lnTo>
                  <a:lnTo>
                    <a:pt x="4999" y="1002"/>
                  </a:lnTo>
                  <a:lnTo>
                    <a:pt x="5045" y="971"/>
                  </a:lnTo>
                  <a:lnTo>
                    <a:pt x="5107" y="478"/>
                  </a:lnTo>
                  <a:lnTo>
                    <a:pt x="5168" y="1140"/>
                  </a:lnTo>
                  <a:lnTo>
                    <a:pt x="5215" y="1865"/>
                  </a:lnTo>
                  <a:lnTo>
                    <a:pt x="5276" y="1325"/>
                  </a:lnTo>
                  <a:lnTo>
                    <a:pt x="5338" y="1063"/>
                  </a:lnTo>
                  <a:lnTo>
                    <a:pt x="5384" y="1772"/>
                  </a:lnTo>
                  <a:lnTo>
                    <a:pt x="5446" y="1541"/>
                  </a:lnTo>
                  <a:lnTo>
                    <a:pt x="5508" y="585"/>
                  </a:lnTo>
                  <a:lnTo>
                    <a:pt x="5554" y="817"/>
                  </a:lnTo>
                  <a:lnTo>
                    <a:pt x="5616" y="1140"/>
                  </a:lnTo>
                  <a:lnTo>
                    <a:pt x="5678" y="277"/>
                  </a:lnTo>
                  <a:lnTo>
                    <a:pt x="5724" y="154"/>
                  </a:lnTo>
                  <a:lnTo>
                    <a:pt x="5786" y="1017"/>
                  </a:lnTo>
                  <a:lnTo>
                    <a:pt x="5832" y="770"/>
                  </a:lnTo>
                  <a:lnTo>
                    <a:pt x="5894" y="416"/>
                  </a:lnTo>
                  <a:lnTo>
                    <a:pt x="5955" y="1387"/>
                  </a:lnTo>
                  <a:lnTo>
                    <a:pt x="6002" y="1634"/>
                  </a:lnTo>
                  <a:lnTo>
                    <a:pt x="6063" y="971"/>
                  </a:lnTo>
                  <a:lnTo>
                    <a:pt x="6125" y="1557"/>
                  </a:lnTo>
                  <a:lnTo>
                    <a:pt x="6171" y="1911"/>
                  </a:lnTo>
                  <a:lnTo>
                    <a:pt x="6233" y="925"/>
                  </a:lnTo>
                  <a:lnTo>
                    <a:pt x="6295" y="1002"/>
                  </a:lnTo>
                  <a:lnTo>
                    <a:pt x="6341" y="1402"/>
                  </a:lnTo>
                  <a:lnTo>
                    <a:pt x="6403" y="416"/>
                  </a:lnTo>
                  <a:lnTo>
                    <a:pt x="6449" y="308"/>
                  </a:lnTo>
                  <a:lnTo>
                    <a:pt x="6511" y="1002"/>
                  </a:lnTo>
                  <a:lnTo>
                    <a:pt x="6572" y="323"/>
                  </a:lnTo>
                  <a:lnTo>
                    <a:pt x="6619" y="339"/>
                  </a:lnTo>
                  <a:lnTo>
                    <a:pt x="6680" y="1341"/>
                  </a:lnTo>
                </a:path>
              </a:pathLst>
            </a:cu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96" name="Rectangle 36"/>
            <p:cNvSpPr>
              <a:spLocks noChangeArrowheads="1"/>
            </p:cNvSpPr>
            <p:nvPr/>
          </p:nvSpPr>
          <p:spPr bwMode="auto">
            <a:xfrm>
              <a:off x="3842" y="231"/>
              <a:ext cx="150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Helvetica"/>
                  <a:cs typeface="Times New Roman" pitchFamily="18" charset="0"/>
                </a:rPr>
                <a:t>IMF 1;   iteration 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595" name="Oval 35"/>
            <p:cNvSpPr>
              <a:spLocks noChangeArrowheads="1"/>
            </p:cNvSpPr>
            <p:nvPr/>
          </p:nvSpPr>
          <p:spPr bwMode="auto">
            <a:xfrm>
              <a:off x="1342" y="1110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94" name="Oval 34"/>
            <p:cNvSpPr>
              <a:spLocks noChangeArrowheads="1"/>
            </p:cNvSpPr>
            <p:nvPr/>
          </p:nvSpPr>
          <p:spPr bwMode="auto">
            <a:xfrm>
              <a:off x="1851" y="740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93" name="Oval 33"/>
            <p:cNvSpPr>
              <a:spLocks noChangeArrowheads="1"/>
            </p:cNvSpPr>
            <p:nvPr/>
          </p:nvSpPr>
          <p:spPr bwMode="auto">
            <a:xfrm>
              <a:off x="2191" y="1279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92" name="Oval 32"/>
            <p:cNvSpPr>
              <a:spLocks noChangeArrowheads="1"/>
            </p:cNvSpPr>
            <p:nvPr/>
          </p:nvSpPr>
          <p:spPr bwMode="auto">
            <a:xfrm>
              <a:off x="2638" y="879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91" name="Oval 31"/>
            <p:cNvSpPr>
              <a:spLocks noChangeArrowheads="1"/>
            </p:cNvSpPr>
            <p:nvPr/>
          </p:nvSpPr>
          <p:spPr bwMode="auto">
            <a:xfrm>
              <a:off x="2916" y="879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90" name="Oval 30"/>
            <p:cNvSpPr>
              <a:spLocks noChangeArrowheads="1"/>
            </p:cNvSpPr>
            <p:nvPr/>
          </p:nvSpPr>
          <p:spPr bwMode="auto">
            <a:xfrm>
              <a:off x="3255" y="1449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89" name="Oval 29"/>
            <p:cNvSpPr>
              <a:spLocks noChangeArrowheads="1"/>
            </p:cNvSpPr>
            <p:nvPr/>
          </p:nvSpPr>
          <p:spPr bwMode="auto">
            <a:xfrm>
              <a:off x="3533" y="617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88" name="Oval 28"/>
            <p:cNvSpPr>
              <a:spLocks noChangeArrowheads="1"/>
            </p:cNvSpPr>
            <p:nvPr/>
          </p:nvSpPr>
          <p:spPr bwMode="auto">
            <a:xfrm>
              <a:off x="3811" y="1279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87" name="Oval 27"/>
            <p:cNvSpPr>
              <a:spLocks noChangeArrowheads="1"/>
            </p:cNvSpPr>
            <p:nvPr/>
          </p:nvSpPr>
          <p:spPr bwMode="auto">
            <a:xfrm>
              <a:off x="4150" y="1310"/>
              <a:ext cx="93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86" name="Oval 26"/>
            <p:cNvSpPr>
              <a:spLocks noChangeArrowheads="1"/>
            </p:cNvSpPr>
            <p:nvPr/>
          </p:nvSpPr>
          <p:spPr bwMode="auto">
            <a:xfrm>
              <a:off x="4382" y="540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85" name="Oval 25"/>
            <p:cNvSpPr>
              <a:spLocks noChangeArrowheads="1"/>
            </p:cNvSpPr>
            <p:nvPr/>
          </p:nvSpPr>
          <p:spPr bwMode="auto">
            <a:xfrm>
              <a:off x="4598" y="1249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84" name="Oval 24"/>
            <p:cNvSpPr>
              <a:spLocks noChangeArrowheads="1"/>
            </p:cNvSpPr>
            <p:nvPr/>
          </p:nvSpPr>
          <p:spPr bwMode="auto">
            <a:xfrm>
              <a:off x="4875" y="1403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83" name="Oval 23"/>
            <p:cNvSpPr>
              <a:spLocks noChangeArrowheads="1"/>
            </p:cNvSpPr>
            <p:nvPr/>
          </p:nvSpPr>
          <p:spPr bwMode="auto">
            <a:xfrm>
              <a:off x="5107" y="617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82" name="Oval 22"/>
            <p:cNvSpPr>
              <a:spLocks noChangeArrowheads="1"/>
            </p:cNvSpPr>
            <p:nvPr/>
          </p:nvSpPr>
          <p:spPr bwMode="auto">
            <a:xfrm>
              <a:off x="5338" y="848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81" name="Oval 21"/>
            <p:cNvSpPr>
              <a:spLocks noChangeArrowheads="1"/>
            </p:cNvSpPr>
            <p:nvPr/>
          </p:nvSpPr>
          <p:spPr bwMode="auto">
            <a:xfrm>
              <a:off x="5554" y="1526"/>
              <a:ext cx="93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80" name="Oval 20"/>
            <p:cNvSpPr>
              <a:spLocks noChangeArrowheads="1"/>
            </p:cNvSpPr>
            <p:nvPr/>
          </p:nvSpPr>
          <p:spPr bwMode="auto">
            <a:xfrm>
              <a:off x="5786" y="1064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79" name="Oval 19"/>
            <p:cNvSpPr>
              <a:spLocks noChangeArrowheads="1"/>
            </p:cNvSpPr>
            <p:nvPr/>
          </p:nvSpPr>
          <p:spPr bwMode="auto">
            <a:xfrm>
              <a:off x="6002" y="709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78" name="Oval 18"/>
            <p:cNvSpPr>
              <a:spLocks noChangeArrowheads="1"/>
            </p:cNvSpPr>
            <p:nvPr/>
          </p:nvSpPr>
          <p:spPr bwMode="auto">
            <a:xfrm>
              <a:off x="6171" y="1017"/>
              <a:ext cx="93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77" name="Oval 17"/>
            <p:cNvSpPr>
              <a:spLocks noChangeArrowheads="1"/>
            </p:cNvSpPr>
            <p:nvPr/>
          </p:nvSpPr>
          <p:spPr bwMode="auto">
            <a:xfrm>
              <a:off x="6403" y="1603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76" name="Oval 16"/>
            <p:cNvSpPr>
              <a:spLocks noChangeArrowheads="1"/>
            </p:cNvSpPr>
            <p:nvPr/>
          </p:nvSpPr>
          <p:spPr bwMode="auto">
            <a:xfrm>
              <a:off x="6573" y="1125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75" name="Oval 15"/>
            <p:cNvSpPr>
              <a:spLocks noChangeArrowheads="1"/>
            </p:cNvSpPr>
            <p:nvPr/>
          </p:nvSpPr>
          <p:spPr bwMode="auto">
            <a:xfrm>
              <a:off x="6789" y="694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74" name="Oval 14"/>
            <p:cNvSpPr>
              <a:spLocks noChangeArrowheads="1"/>
            </p:cNvSpPr>
            <p:nvPr/>
          </p:nvSpPr>
          <p:spPr bwMode="auto">
            <a:xfrm>
              <a:off x="6958" y="956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73" name="Oval 13"/>
            <p:cNvSpPr>
              <a:spLocks noChangeArrowheads="1"/>
            </p:cNvSpPr>
            <p:nvPr/>
          </p:nvSpPr>
          <p:spPr bwMode="auto">
            <a:xfrm>
              <a:off x="7128" y="1511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72" name="Oval 12"/>
            <p:cNvSpPr>
              <a:spLocks noChangeArrowheads="1"/>
            </p:cNvSpPr>
            <p:nvPr/>
          </p:nvSpPr>
          <p:spPr bwMode="auto">
            <a:xfrm>
              <a:off x="7298" y="1464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71" name="Oval 11"/>
            <p:cNvSpPr>
              <a:spLocks noChangeArrowheads="1"/>
            </p:cNvSpPr>
            <p:nvPr/>
          </p:nvSpPr>
          <p:spPr bwMode="auto">
            <a:xfrm>
              <a:off x="7514" y="848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570" name="Oval 10"/>
            <p:cNvSpPr>
              <a:spLocks noChangeArrowheads="1"/>
            </p:cNvSpPr>
            <p:nvPr/>
          </p:nvSpPr>
          <p:spPr bwMode="auto">
            <a:xfrm>
              <a:off x="7637" y="863"/>
              <a:ext cx="93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66682" name="Rectangle 122"/>
          <p:cNvSpPr>
            <a:spLocks noChangeArrowheads="1"/>
          </p:cNvSpPr>
          <p:nvPr/>
        </p:nvSpPr>
        <p:spPr bwMode="auto">
          <a:xfrm>
            <a:off x="1714480" y="5000636"/>
            <a:ext cx="4557712" cy="1616075"/>
          </a:xfrm>
          <a:prstGeom prst="rect">
            <a:avLst/>
          </a:prstGeom>
          <a:solidFill>
            <a:srgbClr val="FFFFFF"/>
          </a:solidFill>
          <a:ln w="1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6778" name="Rectangle 2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66684" name="Group 124"/>
          <p:cNvGrpSpPr>
            <a:grpSpLocks noChangeAspect="1"/>
          </p:cNvGrpSpPr>
          <p:nvPr/>
        </p:nvGrpSpPr>
        <p:grpSpPr bwMode="auto">
          <a:xfrm>
            <a:off x="2285984" y="4929198"/>
            <a:ext cx="5348288" cy="2200275"/>
            <a:chOff x="0" y="0"/>
            <a:chExt cx="8423" cy="3464"/>
          </a:xfrm>
        </p:grpSpPr>
        <p:sp>
          <p:nvSpPr>
            <p:cNvPr id="66777" name="AutoShape 21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423" cy="3464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76" name="Rectangle 216"/>
            <p:cNvSpPr>
              <a:spLocks noChangeArrowheads="1"/>
            </p:cNvSpPr>
            <p:nvPr/>
          </p:nvSpPr>
          <p:spPr bwMode="auto">
            <a:xfrm>
              <a:off x="0" y="0"/>
              <a:ext cx="8384" cy="2999"/>
            </a:xfrm>
            <a:prstGeom prst="rect">
              <a:avLst/>
            </a:prstGeom>
            <a:solidFill>
              <a:srgbClr val="FFFFFF"/>
            </a:solidFill>
            <a:ln w="12700">
              <a:noFill/>
              <a:prstDash val="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75" name="Rectangle 215"/>
            <p:cNvSpPr>
              <a:spLocks noChangeArrowheads="1"/>
            </p:cNvSpPr>
            <p:nvPr/>
          </p:nvSpPr>
          <p:spPr bwMode="auto">
            <a:xfrm>
              <a:off x="737" y="374"/>
              <a:ext cx="7177" cy="2546"/>
            </a:xfrm>
            <a:prstGeom prst="rect">
              <a:avLst/>
            </a:prstGeom>
            <a:solidFill>
              <a:srgbClr val="FFFFFF"/>
            </a:solidFill>
            <a:ln w="1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74" name="Line 214"/>
            <p:cNvSpPr>
              <a:spLocks noChangeShapeType="1"/>
            </p:cNvSpPr>
            <p:nvPr/>
          </p:nvSpPr>
          <p:spPr bwMode="auto">
            <a:xfrm>
              <a:off x="1111" y="47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73" name="Line 213"/>
            <p:cNvSpPr>
              <a:spLocks noChangeShapeType="1"/>
            </p:cNvSpPr>
            <p:nvPr/>
          </p:nvSpPr>
          <p:spPr bwMode="auto">
            <a:xfrm>
              <a:off x="1111" y="269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72" name="Line 212"/>
            <p:cNvSpPr>
              <a:spLocks noChangeShapeType="1"/>
            </p:cNvSpPr>
            <p:nvPr/>
          </p:nvSpPr>
          <p:spPr bwMode="auto">
            <a:xfrm flipV="1">
              <a:off x="779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71" name="Line 211"/>
            <p:cNvSpPr>
              <a:spLocks noChangeShapeType="1"/>
            </p:cNvSpPr>
            <p:nvPr/>
          </p:nvSpPr>
          <p:spPr bwMode="auto">
            <a:xfrm flipV="1">
              <a:off x="111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70" name="Line 210"/>
            <p:cNvSpPr>
              <a:spLocks noChangeShapeType="1"/>
            </p:cNvSpPr>
            <p:nvPr/>
          </p:nvSpPr>
          <p:spPr bwMode="auto">
            <a:xfrm>
              <a:off x="1111" y="269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69" name="Line 209"/>
            <p:cNvSpPr>
              <a:spLocks noChangeShapeType="1"/>
            </p:cNvSpPr>
            <p:nvPr/>
          </p:nvSpPr>
          <p:spPr bwMode="auto">
            <a:xfrm flipV="1">
              <a:off x="111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68" name="Line 208"/>
            <p:cNvSpPr>
              <a:spLocks noChangeShapeType="1"/>
            </p:cNvSpPr>
            <p:nvPr/>
          </p:nvSpPr>
          <p:spPr bwMode="auto">
            <a:xfrm flipV="1">
              <a:off x="1620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67" name="Line 207"/>
            <p:cNvSpPr>
              <a:spLocks noChangeShapeType="1"/>
            </p:cNvSpPr>
            <p:nvPr/>
          </p:nvSpPr>
          <p:spPr bwMode="auto">
            <a:xfrm>
              <a:off x="1620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66" name="Rectangle 206"/>
            <p:cNvSpPr>
              <a:spLocks noChangeArrowheads="1"/>
            </p:cNvSpPr>
            <p:nvPr/>
          </p:nvSpPr>
          <p:spPr bwMode="auto">
            <a:xfrm>
              <a:off x="1527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765" name="Line 205"/>
            <p:cNvSpPr>
              <a:spLocks noChangeShapeType="1"/>
            </p:cNvSpPr>
            <p:nvPr/>
          </p:nvSpPr>
          <p:spPr bwMode="auto">
            <a:xfrm flipV="1">
              <a:off x="2175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64" name="Line 204"/>
            <p:cNvSpPr>
              <a:spLocks noChangeShapeType="1"/>
            </p:cNvSpPr>
            <p:nvPr/>
          </p:nvSpPr>
          <p:spPr bwMode="auto">
            <a:xfrm>
              <a:off x="2175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63" name="Rectangle 203"/>
            <p:cNvSpPr>
              <a:spLocks noChangeArrowheads="1"/>
            </p:cNvSpPr>
            <p:nvPr/>
          </p:nvSpPr>
          <p:spPr bwMode="auto">
            <a:xfrm>
              <a:off x="2083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20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762" name="Line 202"/>
            <p:cNvSpPr>
              <a:spLocks noChangeShapeType="1"/>
            </p:cNvSpPr>
            <p:nvPr/>
          </p:nvSpPr>
          <p:spPr bwMode="auto">
            <a:xfrm flipV="1">
              <a:off x="2746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61" name="Line 201"/>
            <p:cNvSpPr>
              <a:spLocks noChangeShapeType="1"/>
            </p:cNvSpPr>
            <p:nvPr/>
          </p:nvSpPr>
          <p:spPr bwMode="auto">
            <a:xfrm>
              <a:off x="2746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60" name="Rectangle 200"/>
            <p:cNvSpPr>
              <a:spLocks noChangeArrowheads="1"/>
            </p:cNvSpPr>
            <p:nvPr/>
          </p:nvSpPr>
          <p:spPr bwMode="auto">
            <a:xfrm>
              <a:off x="2654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30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759" name="Line 199"/>
            <p:cNvSpPr>
              <a:spLocks noChangeShapeType="1"/>
            </p:cNvSpPr>
            <p:nvPr/>
          </p:nvSpPr>
          <p:spPr bwMode="auto">
            <a:xfrm flipV="1">
              <a:off x="3302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58" name="Line 198"/>
            <p:cNvSpPr>
              <a:spLocks noChangeShapeType="1"/>
            </p:cNvSpPr>
            <p:nvPr/>
          </p:nvSpPr>
          <p:spPr bwMode="auto">
            <a:xfrm>
              <a:off x="3302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57" name="Rectangle 197"/>
            <p:cNvSpPr>
              <a:spLocks noChangeArrowheads="1"/>
            </p:cNvSpPr>
            <p:nvPr/>
          </p:nvSpPr>
          <p:spPr bwMode="auto">
            <a:xfrm>
              <a:off x="3209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40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756" name="Line 196"/>
            <p:cNvSpPr>
              <a:spLocks noChangeShapeType="1"/>
            </p:cNvSpPr>
            <p:nvPr/>
          </p:nvSpPr>
          <p:spPr bwMode="auto">
            <a:xfrm flipV="1">
              <a:off x="3857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55" name="Line 195"/>
            <p:cNvSpPr>
              <a:spLocks noChangeShapeType="1"/>
            </p:cNvSpPr>
            <p:nvPr/>
          </p:nvSpPr>
          <p:spPr bwMode="auto">
            <a:xfrm>
              <a:off x="3857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54" name="Rectangle 194"/>
            <p:cNvSpPr>
              <a:spLocks noChangeArrowheads="1"/>
            </p:cNvSpPr>
            <p:nvPr/>
          </p:nvSpPr>
          <p:spPr bwMode="auto">
            <a:xfrm>
              <a:off x="3765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50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753" name="Line 193"/>
            <p:cNvSpPr>
              <a:spLocks noChangeShapeType="1"/>
            </p:cNvSpPr>
            <p:nvPr/>
          </p:nvSpPr>
          <p:spPr bwMode="auto">
            <a:xfrm flipV="1">
              <a:off x="4428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52" name="Line 192"/>
            <p:cNvSpPr>
              <a:spLocks noChangeShapeType="1"/>
            </p:cNvSpPr>
            <p:nvPr/>
          </p:nvSpPr>
          <p:spPr bwMode="auto">
            <a:xfrm>
              <a:off x="4428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51" name="Rectangle 191"/>
            <p:cNvSpPr>
              <a:spLocks noChangeArrowheads="1"/>
            </p:cNvSpPr>
            <p:nvPr/>
          </p:nvSpPr>
          <p:spPr bwMode="auto">
            <a:xfrm>
              <a:off x="4335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60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750" name="Line 190"/>
            <p:cNvSpPr>
              <a:spLocks noChangeShapeType="1"/>
            </p:cNvSpPr>
            <p:nvPr/>
          </p:nvSpPr>
          <p:spPr bwMode="auto">
            <a:xfrm flipV="1">
              <a:off x="4983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49" name="Line 189"/>
            <p:cNvSpPr>
              <a:spLocks noChangeShapeType="1"/>
            </p:cNvSpPr>
            <p:nvPr/>
          </p:nvSpPr>
          <p:spPr bwMode="auto">
            <a:xfrm>
              <a:off x="4983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48" name="Rectangle 188"/>
            <p:cNvSpPr>
              <a:spLocks noChangeArrowheads="1"/>
            </p:cNvSpPr>
            <p:nvPr/>
          </p:nvSpPr>
          <p:spPr bwMode="auto">
            <a:xfrm>
              <a:off x="4891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70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747" name="Line 187"/>
            <p:cNvSpPr>
              <a:spLocks noChangeShapeType="1"/>
            </p:cNvSpPr>
            <p:nvPr/>
          </p:nvSpPr>
          <p:spPr bwMode="auto">
            <a:xfrm flipV="1">
              <a:off x="5539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46" name="Line 186"/>
            <p:cNvSpPr>
              <a:spLocks noChangeShapeType="1"/>
            </p:cNvSpPr>
            <p:nvPr/>
          </p:nvSpPr>
          <p:spPr bwMode="auto">
            <a:xfrm>
              <a:off x="5539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45" name="Rectangle 185"/>
            <p:cNvSpPr>
              <a:spLocks noChangeArrowheads="1"/>
            </p:cNvSpPr>
            <p:nvPr/>
          </p:nvSpPr>
          <p:spPr bwMode="auto">
            <a:xfrm>
              <a:off x="5446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80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744" name="Line 184"/>
            <p:cNvSpPr>
              <a:spLocks noChangeShapeType="1"/>
            </p:cNvSpPr>
            <p:nvPr/>
          </p:nvSpPr>
          <p:spPr bwMode="auto">
            <a:xfrm flipV="1">
              <a:off x="6110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43" name="Line 183"/>
            <p:cNvSpPr>
              <a:spLocks noChangeShapeType="1"/>
            </p:cNvSpPr>
            <p:nvPr/>
          </p:nvSpPr>
          <p:spPr bwMode="auto">
            <a:xfrm>
              <a:off x="6110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42" name="Rectangle 182"/>
            <p:cNvSpPr>
              <a:spLocks noChangeArrowheads="1"/>
            </p:cNvSpPr>
            <p:nvPr/>
          </p:nvSpPr>
          <p:spPr bwMode="auto">
            <a:xfrm>
              <a:off x="6017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90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741" name="Line 181"/>
            <p:cNvSpPr>
              <a:spLocks noChangeShapeType="1"/>
            </p:cNvSpPr>
            <p:nvPr/>
          </p:nvSpPr>
          <p:spPr bwMode="auto">
            <a:xfrm flipV="1">
              <a:off x="6665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40" name="Line 180"/>
            <p:cNvSpPr>
              <a:spLocks noChangeShapeType="1"/>
            </p:cNvSpPr>
            <p:nvPr/>
          </p:nvSpPr>
          <p:spPr bwMode="auto">
            <a:xfrm>
              <a:off x="6665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39" name="Rectangle 179"/>
            <p:cNvSpPr>
              <a:spLocks noChangeArrowheads="1"/>
            </p:cNvSpPr>
            <p:nvPr/>
          </p:nvSpPr>
          <p:spPr bwMode="auto">
            <a:xfrm>
              <a:off x="6526" y="2728"/>
              <a:ext cx="27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100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738" name="Line 178"/>
            <p:cNvSpPr>
              <a:spLocks noChangeShapeType="1"/>
            </p:cNvSpPr>
            <p:nvPr/>
          </p:nvSpPr>
          <p:spPr bwMode="auto">
            <a:xfrm flipV="1">
              <a:off x="7236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37" name="Line 177"/>
            <p:cNvSpPr>
              <a:spLocks noChangeShapeType="1"/>
            </p:cNvSpPr>
            <p:nvPr/>
          </p:nvSpPr>
          <p:spPr bwMode="auto">
            <a:xfrm>
              <a:off x="7236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36" name="Rectangle 176"/>
            <p:cNvSpPr>
              <a:spLocks noChangeArrowheads="1"/>
            </p:cNvSpPr>
            <p:nvPr/>
          </p:nvSpPr>
          <p:spPr bwMode="auto">
            <a:xfrm>
              <a:off x="7097" y="2728"/>
              <a:ext cx="27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110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735" name="Line 175"/>
            <p:cNvSpPr>
              <a:spLocks noChangeShapeType="1"/>
            </p:cNvSpPr>
            <p:nvPr/>
          </p:nvSpPr>
          <p:spPr bwMode="auto">
            <a:xfrm flipV="1">
              <a:off x="7791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34" name="Line 174"/>
            <p:cNvSpPr>
              <a:spLocks noChangeShapeType="1"/>
            </p:cNvSpPr>
            <p:nvPr/>
          </p:nvSpPr>
          <p:spPr bwMode="auto">
            <a:xfrm>
              <a:off x="7791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33" name="Rectangle 173"/>
            <p:cNvSpPr>
              <a:spLocks noChangeArrowheads="1"/>
            </p:cNvSpPr>
            <p:nvPr/>
          </p:nvSpPr>
          <p:spPr bwMode="auto">
            <a:xfrm>
              <a:off x="7653" y="2728"/>
              <a:ext cx="27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120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732" name="Line 172"/>
            <p:cNvSpPr>
              <a:spLocks noChangeShapeType="1"/>
            </p:cNvSpPr>
            <p:nvPr/>
          </p:nvSpPr>
          <p:spPr bwMode="auto">
            <a:xfrm>
              <a:off x="1111" y="2590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31" name="Line 171"/>
            <p:cNvSpPr>
              <a:spLocks noChangeShapeType="1"/>
            </p:cNvSpPr>
            <p:nvPr/>
          </p:nvSpPr>
          <p:spPr bwMode="auto">
            <a:xfrm flipH="1">
              <a:off x="7730" y="2590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30" name="Rectangle 170"/>
            <p:cNvSpPr>
              <a:spLocks noChangeArrowheads="1"/>
            </p:cNvSpPr>
            <p:nvPr/>
          </p:nvSpPr>
          <p:spPr bwMode="auto">
            <a:xfrm>
              <a:off x="926" y="2482"/>
              <a:ext cx="15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-2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729" name="Line 169"/>
            <p:cNvSpPr>
              <a:spLocks noChangeShapeType="1"/>
            </p:cNvSpPr>
            <p:nvPr/>
          </p:nvSpPr>
          <p:spPr bwMode="auto">
            <a:xfrm>
              <a:off x="1111" y="2096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28" name="Line 168"/>
            <p:cNvSpPr>
              <a:spLocks noChangeShapeType="1"/>
            </p:cNvSpPr>
            <p:nvPr/>
          </p:nvSpPr>
          <p:spPr bwMode="auto">
            <a:xfrm flipH="1">
              <a:off x="7730" y="2096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27" name="Rectangle 167"/>
            <p:cNvSpPr>
              <a:spLocks noChangeArrowheads="1"/>
            </p:cNvSpPr>
            <p:nvPr/>
          </p:nvSpPr>
          <p:spPr bwMode="auto">
            <a:xfrm>
              <a:off x="926" y="1989"/>
              <a:ext cx="15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-1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726" name="Line 166"/>
            <p:cNvSpPr>
              <a:spLocks noChangeShapeType="1"/>
            </p:cNvSpPr>
            <p:nvPr/>
          </p:nvSpPr>
          <p:spPr bwMode="auto">
            <a:xfrm>
              <a:off x="1111" y="1588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25" name="Line 165"/>
            <p:cNvSpPr>
              <a:spLocks noChangeShapeType="1"/>
            </p:cNvSpPr>
            <p:nvPr/>
          </p:nvSpPr>
          <p:spPr bwMode="auto">
            <a:xfrm flipH="1">
              <a:off x="7730" y="1588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24" name="Rectangle 164"/>
            <p:cNvSpPr>
              <a:spLocks noChangeArrowheads="1"/>
            </p:cNvSpPr>
            <p:nvPr/>
          </p:nvSpPr>
          <p:spPr bwMode="auto">
            <a:xfrm>
              <a:off x="972" y="1480"/>
              <a:ext cx="9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723" name="Line 163"/>
            <p:cNvSpPr>
              <a:spLocks noChangeShapeType="1"/>
            </p:cNvSpPr>
            <p:nvPr/>
          </p:nvSpPr>
          <p:spPr bwMode="auto">
            <a:xfrm>
              <a:off x="1111" y="1079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22" name="Line 162"/>
            <p:cNvSpPr>
              <a:spLocks noChangeShapeType="1"/>
            </p:cNvSpPr>
            <p:nvPr/>
          </p:nvSpPr>
          <p:spPr bwMode="auto">
            <a:xfrm flipH="1">
              <a:off x="7730" y="1079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21" name="Rectangle 161"/>
            <p:cNvSpPr>
              <a:spLocks noChangeArrowheads="1"/>
            </p:cNvSpPr>
            <p:nvPr/>
          </p:nvSpPr>
          <p:spPr bwMode="auto">
            <a:xfrm>
              <a:off x="972" y="971"/>
              <a:ext cx="9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720" name="Line 160"/>
            <p:cNvSpPr>
              <a:spLocks noChangeShapeType="1"/>
            </p:cNvSpPr>
            <p:nvPr/>
          </p:nvSpPr>
          <p:spPr bwMode="auto">
            <a:xfrm>
              <a:off x="1111" y="586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19" name="Line 159"/>
            <p:cNvSpPr>
              <a:spLocks noChangeShapeType="1"/>
            </p:cNvSpPr>
            <p:nvPr/>
          </p:nvSpPr>
          <p:spPr bwMode="auto">
            <a:xfrm flipH="1">
              <a:off x="7730" y="586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18" name="Rectangle 158"/>
            <p:cNvSpPr>
              <a:spLocks noChangeArrowheads="1"/>
            </p:cNvSpPr>
            <p:nvPr/>
          </p:nvSpPr>
          <p:spPr bwMode="auto">
            <a:xfrm>
              <a:off x="972" y="478"/>
              <a:ext cx="9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2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717" name="Line 157"/>
            <p:cNvSpPr>
              <a:spLocks noChangeShapeType="1"/>
            </p:cNvSpPr>
            <p:nvPr/>
          </p:nvSpPr>
          <p:spPr bwMode="auto">
            <a:xfrm>
              <a:off x="1111" y="269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16" name="Line 156"/>
            <p:cNvSpPr>
              <a:spLocks noChangeShapeType="1"/>
            </p:cNvSpPr>
            <p:nvPr/>
          </p:nvSpPr>
          <p:spPr bwMode="auto">
            <a:xfrm>
              <a:off x="1111" y="47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15" name="Line 155"/>
            <p:cNvSpPr>
              <a:spLocks noChangeShapeType="1"/>
            </p:cNvSpPr>
            <p:nvPr/>
          </p:nvSpPr>
          <p:spPr bwMode="auto">
            <a:xfrm flipV="1">
              <a:off x="779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14" name="Line 154"/>
            <p:cNvSpPr>
              <a:spLocks noChangeShapeType="1"/>
            </p:cNvSpPr>
            <p:nvPr/>
          </p:nvSpPr>
          <p:spPr bwMode="auto">
            <a:xfrm flipV="1">
              <a:off x="111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13" name="Freeform 153"/>
            <p:cNvSpPr>
              <a:spLocks/>
            </p:cNvSpPr>
            <p:nvPr/>
          </p:nvSpPr>
          <p:spPr bwMode="auto">
            <a:xfrm>
              <a:off x="1111" y="586"/>
              <a:ext cx="6680" cy="2004"/>
            </a:xfrm>
            <a:custGeom>
              <a:avLst/>
              <a:gdLst/>
              <a:ahLst/>
              <a:cxnLst>
                <a:cxn ang="0">
                  <a:pos x="62" y="940"/>
                </a:cxn>
                <a:cxn ang="0">
                  <a:pos x="170" y="909"/>
                </a:cxn>
                <a:cxn ang="0">
                  <a:pos x="278" y="570"/>
                </a:cxn>
                <a:cxn ang="0">
                  <a:pos x="386" y="925"/>
                </a:cxn>
                <a:cxn ang="0">
                  <a:pos x="509" y="1819"/>
                </a:cxn>
                <a:cxn ang="0">
                  <a:pos x="617" y="1711"/>
                </a:cxn>
                <a:cxn ang="0">
                  <a:pos x="725" y="539"/>
                </a:cxn>
                <a:cxn ang="0">
                  <a:pos x="848" y="262"/>
                </a:cxn>
                <a:cxn ang="0">
                  <a:pos x="956" y="986"/>
                </a:cxn>
                <a:cxn ang="0">
                  <a:pos x="1064" y="955"/>
                </a:cxn>
                <a:cxn ang="0">
                  <a:pos x="1172" y="770"/>
                </a:cxn>
                <a:cxn ang="0">
                  <a:pos x="1296" y="1695"/>
                </a:cxn>
                <a:cxn ang="0">
                  <a:pos x="1404" y="1742"/>
                </a:cxn>
                <a:cxn ang="0">
                  <a:pos x="1512" y="508"/>
                </a:cxn>
                <a:cxn ang="0">
                  <a:pos x="1635" y="632"/>
                </a:cxn>
                <a:cxn ang="0">
                  <a:pos x="1743" y="940"/>
                </a:cxn>
                <a:cxn ang="0">
                  <a:pos x="1851" y="339"/>
                </a:cxn>
                <a:cxn ang="0">
                  <a:pos x="1959" y="1295"/>
                </a:cxn>
                <a:cxn ang="0">
                  <a:pos x="2083" y="1834"/>
                </a:cxn>
                <a:cxn ang="0">
                  <a:pos x="2191" y="909"/>
                </a:cxn>
                <a:cxn ang="0">
                  <a:pos x="2299" y="1341"/>
                </a:cxn>
                <a:cxn ang="0">
                  <a:pos x="2407" y="693"/>
                </a:cxn>
                <a:cxn ang="0">
                  <a:pos x="2530" y="123"/>
                </a:cxn>
                <a:cxn ang="0">
                  <a:pos x="2638" y="1233"/>
                </a:cxn>
                <a:cxn ang="0">
                  <a:pos x="2746" y="740"/>
                </a:cxn>
                <a:cxn ang="0">
                  <a:pos x="2870" y="1649"/>
                </a:cxn>
                <a:cxn ang="0">
                  <a:pos x="2978" y="1541"/>
                </a:cxn>
                <a:cxn ang="0">
                  <a:pos x="3086" y="770"/>
                </a:cxn>
                <a:cxn ang="0">
                  <a:pos x="3194" y="1140"/>
                </a:cxn>
                <a:cxn ang="0">
                  <a:pos x="3317" y="0"/>
                </a:cxn>
                <a:cxn ang="0">
                  <a:pos x="3425" y="1156"/>
                </a:cxn>
                <a:cxn ang="0">
                  <a:pos x="3533" y="709"/>
                </a:cxn>
                <a:cxn ang="0">
                  <a:pos x="3656" y="1742"/>
                </a:cxn>
                <a:cxn ang="0">
                  <a:pos x="3764" y="1279"/>
                </a:cxn>
                <a:cxn ang="0">
                  <a:pos x="3872" y="1264"/>
                </a:cxn>
                <a:cxn ang="0">
                  <a:pos x="3980" y="693"/>
                </a:cxn>
                <a:cxn ang="0">
                  <a:pos x="4104" y="493"/>
                </a:cxn>
                <a:cxn ang="0">
                  <a:pos x="4212" y="663"/>
                </a:cxn>
                <a:cxn ang="0">
                  <a:pos x="4320" y="1017"/>
                </a:cxn>
                <a:cxn ang="0">
                  <a:pos x="4428" y="1402"/>
                </a:cxn>
                <a:cxn ang="0">
                  <a:pos x="4551" y="1541"/>
                </a:cxn>
                <a:cxn ang="0">
                  <a:pos x="4659" y="1094"/>
                </a:cxn>
                <a:cxn ang="0">
                  <a:pos x="4767" y="1002"/>
                </a:cxn>
                <a:cxn ang="0">
                  <a:pos x="4891" y="200"/>
                </a:cxn>
                <a:cxn ang="0">
                  <a:pos x="4999" y="1002"/>
                </a:cxn>
                <a:cxn ang="0">
                  <a:pos x="5107" y="478"/>
                </a:cxn>
                <a:cxn ang="0">
                  <a:pos x="5215" y="1865"/>
                </a:cxn>
                <a:cxn ang="0">
                  <a:pos x="5338" y="1063"/>
                </a:cxn>
                <a:cxn ang="0">
                  <a:pos x="5446" y="1541"/>
                </a:cxn>
                <a:cxn ang="0">
                  <a:pos x="5554" y="817"/>
                </a:cxn>
                <a:cxn ang="0">
                  <a:pos x="5678" y="277"/>
                </a:cxn>
                <a:cxn ang="0">
                  <a:pos x="5786" y="1017"/>
                </a:cxn>
                <a:cxn ang="0">
                  <a:pos x="5894" y="416"/>
                </a:cxn>
                <a:cxn ang="0">
                  <a:pos x="6002" y="1634"/>
                </a:cxn>
                <a:cxn ang="0">
                  <a:pos x="6125" y="1557"/>
                </a:cxn>
                <a:cxn ang="0">
                  <a:pos x="6233" y="925"/>
                </a:cxn>
                <a:cxn ang="0">
                  <a:pos x="6341" y="1402"/>
                </a:cxn>
                <a:cxn ang="0">
                  <a:pos x="6449" y="308"/>
                </a:cxn>
                <a:cxn ang="0">
                  <a:pos x="6572" y="323"/>
                </a:cxn>
                <a:cxn ang="0">
                  <a:pos x="6680" y="1341"/>
                </a:cxn>
              </a:cxnLst>
              <a:rect l="0" t="0" r="r" b="b"/>
              <a:pathLst>
                <a:path w="6680" h="2004">
                  <a:moveTo>
                    <a:pt x="0" y="786"/>
                  </a:moveTo>
                  <a:lnTo>
                    <a:pt x="62" y="940"/>
                  </a:lnTo>
                  <a:lnTo>
                    <a:pt x="108" y="1002"/>
                  </a:lnTo>
                  <a:lnTo>
                    <a:pt x="170" y="909"/>
                  </a:lnTo>
                  <a:lnTo>
                    <a:pt x="231" y="709"/>
                  </a:lnTo>
                  <a:lnTo>
                    <a:pt x="278" y="570"/>
                  </a:lnTo>
                  <a:lnTo>
                    <a:pt x="339" y="632"/>
                  </a:lnTo>
                  <a:lnTo>
                    <a:pt x="386" y="925"/>
                  </a:lnTo>
                  <a:lnTo>
                    <a:pt x="447" y="1402"/>
                  </a:lnTo>
                  <a:lnTo>
                    <a:pt x="509" y="1819"/>
                  </a:lnTo>
                  <a:lnTo>
                    <a:pt x="555" y="1957"/>
                  </a:lnTo>
                  <a:lnTo>
                    <a:pt x="617" y="1711"/>
                  </a:lnTo>
                  <a:lnTo>
                    <a:pt x="679" y="1140"/>
                  </a:lnTo>
                  <a:lnTo>
                    <a:pt x="725" y="539"/>
                  </a:lnTo>
                  <a:lnTo>
                    <a:pt x="787" y="200"/>
                  </a:lnTo>
                  <a:lnTo>
                    <a:pt x="848" y="262"/>
                  </a:lnTo>
                  <a:lnTo>
                    <a:pt x="895" y="616"/>
                  </a:lnTo>
                  <a:lnTo>
                    <a:pt x="956" y="986"/>
                  </a:lnTo>
                  <a:lnTo>
                    <a:pt x="1003" y="1110"/>
                  </a:lnTo>
                  <a:lnTo>
                    <a:pt x="1064" y="955"/>
                  </a:lnTo>
                  <a:lnTo>
                    <a:pt x="1126" y="740"/>
                  </a:lnTo>
                  <a:lnTo>
                    <a:pt x="1172" y="770"/>
                  </a:lnTo>
                  <a:lnTo>
                    <a:pt x="1234" y="1156"/>
                  </a:lnTo>
                  <a:lnTo>
                    <a:pt x="1296" y="1695"/>
                  </a:lnTo>
                  <a:lnTo>
                    <a:pt x="1342" y="1973"/>
                  </a:lnTo>
                  <a:lnTo>
                    <a:pt x="1404" y="1742"/>
                  </a:lnTo>
                  <a:lnTo>
                    <a:pt x="1466" y="1094"/>
                  </a:lnTo>
                  <a:lnTo>
                    <a:pt x="1512" y="508"/>
                  </a:lnTo>
                  <a:lnTo>
                    <a:pt x="1574" y="339"/>
                  </a:lnTo>
                  <a:lnTo>
                    <a:pt x="1635" y="632"/>
                  </a:lnTo>
                  <a:lnTo>
                    <a:pt x="1682" y="955"/>
                  </a:lnTo>
                  <a:lnTo>
                    <a:pt x="1743" y="940"/>
                  </a:lnTo>
                  <a:lnTo>
                    <a:pt x="1790" y="585"/>
                  </a:lnTo>
                  <a:lnTo>
                    <a:pt x="1851" y="339"/>
                  </a:lnTo>
                  <a:lnTo>
                    <a:pt x="1913" y="601"/>
                  </a:lnTo>
                  <a:lnTo>
                    <a:pt x="1959" y="1295"/>
                  </a:lnTo>
                  <a:lnTo>
                    <a:pt x="2021" y="1865"/>
                  </a:lnTo>
                  <a:lnTo>
                    <a:pt x="2083" y="1834"/>
                  </a:lnTo>
                  <a:lnTo>
                    <a:pt x="2129" y="1325"/>
                  </a:lnTo>
                  <a:lnTo>
                    <a:pt x="2191" y="909"/>
                  </a:lnTo>
                  <a:lnTo>
                    <a:pt x="2252" y="1002"/>
                  </a:lnTo>
                  <a:lnTo>
                    <a:pt x="2299" y="1341"/>
                  </a:lnTo>
                  <a:lnTo>
                    <a:pt x="2360" y="1310"/>
                  </a:lnTo>
                  <a:lnTo>
                    <a:pt x="2407" y="693"/>
                  </a:lnTo>
                  <a:lnTo>
                    <a:pt x="2468" y="77"/>
                  </a:lnTo>
                  <a:lnTo>
                    <a:pt x="2530" y="123"/>
                  </a:lnTo>
                  <a:lnTo>
                    <a:pt x="2576" y="755"/>
                  </a:lnTo>
                  <a:lnTo>
                    <a:pt x="2638" y="1233"/>
                  </a:lnTo>
                  <a:lnTo>
                    <a:pt x="2700" y="1094"/>
                  </a:lnTo>
                  <a:lnTo>
                    <a:pt x="2746" y="740"/>
                  </a:lnTo>
                  <a:lnTo>
                    <a:pt x="2808" y="940"/>
                  </a:lnTo>
                  <a:lnTo>
                    <a:pt x="2870" y="1649"/>
                  </a:lnTo>
                  <a:lnTo>
                    <a:pt x="2916" y="2004"/>
                  </a:lnTo>
                  <a:lnTo>
                    <a:pt x="2978" y="1541"/>
                  </a:lnTo>
                  <a:lnTo>
                    <a:pt x="3024" y="848"/>
                  </a:lnTo>
                  <a:lnTo>
                    <a:pt x="3086" y="770"/>
                  </a:lnTo>
                  <a:lnTo>
                    <a:pt x="3147" y="1171"/>
                  </a:lnTo>
                  <a:lnTo>
                    <a:pt x="3194" y="1140"/>
                  </a:lnTo>
                  <a:lnTo>
                    <a:pt x="3255" y="447"/>
                  </a:lnTo>
                  <a:lnTo>
                    <a:pt x="3317" y="0"/>
                  </a:lnTo>
                  <a:lnTo>
                    <a:pt x="3363" y="447"/>
                  </a:lnTo>
                  <a:lnTo>
                    <a:pt x="3425" y="1156"/>
                  </a:lnTo>
                  <a:lnTo>
                    <a:pt x="3487" y="1125"/>
                  </a:lnTo>
                  <a:lnTo>
                    <a:pt x="3533" y="709"/>
                  </a:lnTo>
                  <a:lnTo>
                    <a:pt x="3595" y="925"/>
                  </a:lnTo>
                  <a:lnTo>
                    <a:pt x="3656" y="1742"/>
                  </a:lnTo>
                  <a:lnTo>
                    <a:pt x="3703" y="1942"/>
                  </a:lnTo>
                  <a:lnTo>
                    <a:pt x="3764" y="1279"/>
                  </a:lnTo>
                  <a:lnTo>
                    <a:pt x="3811" y="863"/>
                  </a:lnTo>
                  <a:lnTo>
                    <a:pt x="3872" y="1264"/>
                  </a:lnTo>
                  <a:lnTo>
                    <a:pt x="3934" y="1433"/>
                  </a:lnTo>
                  <a:lnTo>
                    <a:pt x="3980" y="693"/>
                  </a:lnTo>
                  <a:lnTo>
                    <a:pt x="4042" y="77"/>
                  </a:lnTo>
                  <a:lnTo>
                    <a:pt x="4104" y="493"/>
                  </a:lnTo>
                  <a:lnTo>
                    <a:pt x="4150" y="1033"/>
                  </a:lnTo>
                  <a:lnTo>
                    <a:pt x="4212" y="663"/>
                  </a:lnTo>
                  <a:lnTo>
                    <a:pt x="4274" y="308"/>
                  </a:lnTo>
                  <a:lnTo>
                    <a:pt x="4320" y="1017"/>
                  </a:lnTo>
                  <a:lnTo>
                    <a:pt x="4382" y="1742"/>
                  </a:lnTo>
                  <a:lnTo>
                    <a:pt x="4428" y="1402"/>
                  </a:lnTo>
                  <a:lnTo>
                    <a:pt x="4490" y="986"/>
                  </a:lnTo>
                  <a:lnTo>
                    <a:pt x="4551" y="1541"/>
                  </a:lnTo>
                  <a:lnTo>
                    <a:pt x="4598" y="1880"/>
                  </a:lnTo>
                  <a:lnTo>
                    <a:pt x="4659" y="1094"/>
                  </a:lnTo>
                  <a:lnTo>
                    <a:pt x="4721" y="524"/>
                  </a:lnTo>
                  <a:lnTo>
                    <a:pt x="4767" y="1002"/>
                  </a:lnTo>
                  <a:lnTo>
                    <a:pt x="4829" y="1048"/>
                  </a:lnTo>
                  <a:lnTo>
                    <a:pt x="4891" y="200"/>
                  </a:lnTo>
                  <a:lnTo>
                    <a:pt x="4937" y="169"/>
                  </a:lnTo>
                  <a:lnTo>
                    <a:pt x="4999" y="1002"/>
                  </a:lnTo>
                  <a:lnTo>
                    <a:pt x="5045" y="971"/>
                  </a:lnTo>
                  <a:lnTo>
                    <a:pt x="5107" y="478"/>
                  </a:lnTo>
                  <a:lnTo>
                    <a:pt x="5168" y="1140"/>
                  </a:lnTo>
                  <a:lnTo>
                    <a:pt x="5215" y="1865"/>
                  </a:lnTo>
                  <a:lnTo>
                    <a:pt x="5276" y="1325"/>
                  </a:lnTo>
                  <a:lnTo>
                    <a:pt x="5338" y="1063"/>
                  </a:lnTo>
                  <a:lnTo>
                    <a:pt x="5384" y="1772"/>
                  </a:lnTo>
                  <a:lnTo>
                    <a:pt x="5446" y="1541"/>
                  </a:lnTo>
                  <a:lnTo>
                    <a:pt x="5508" y="585"/>
                  </a:lnTo>
                  <a:lnTo>
                    <a:pt x="5554" y="817"/>
                  </a:lnTo>
                  <a:lnTo>
                    <a:pt x="5616" y="1140"/>
                  </a:lnTo>
                  <a:lnTo>
                    <a:pt x="5678" y="277"/>
                  </a:lnTo>
                  <a:lnTo>
                    <a:pt x="5724" y="154"/>
                  </a:lnTo>
                  <a:lnTo>
                    <a:pt x="5786" y="1017"/>
                  </a:lnTo>
                  <a:lnTo>
                    <a:pt x="5832" y="770"/>
                  </a:lnTo>
                  <a:lnTo>
                    <a:pt x="5894" y="416"/>
                  </a:lnTo>
                  <a:lnTo>
                    <a:pt x="5955" y="1387"/>
                  </a:lnTo>
                  <a:lnTo>
                    <a:pt x="6002" y="1634"/>
                  </a:lnTo>
                  <a:lnTo>
                    <a:pt x="6063" y="971"/>
                  </a:lnTo>
                  <a:lnTo>
                    <a:pt x="6125" y="1557"/>
                  </a:lnTo>
                  <a:lnTo>
                    <a:pt x="6171" y="1911"/>
                  </a:lnTo>
                  <a:lnTo>
                    <a:pt x="6233" y="925"/>
                  </a:lnTo>
                  <a:lnTo>
                    <a:pt x="6295" y="1002"/>
                  </a:lnTo>
                  <a:lnTo>
                    <a:pt x="6341" y="1402"/>
                  </a:lnTo>
                  <a:lnTo>
                    <a:pt x="6403" y="416"/>
                  </a:lnTo>
                  <a:lnTo>
                    <a:pt x="6449" y="308"/>
                  </a:lnTo>
                  <a:lnTo>
                    <a:pt x="6511" y="1002"/>
                  </a:lnTo>
                  <a:lnTo>
                    <a:pt x="6572" y="323"/>
                  </a:lnTo>
                  <a:lnTo>
                    <a:pt x="6619" y="339"/>
                  </a:lnTo>
                  <a:lnTo>
                    <a:pt x="6680" y="1341"/>
                  </a:lnTo>
                </a:path>
              </a:pathLst>
            </a:cu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12" name="Rectangle 152"/>
            <p:cNvSpPr>
              <a:spLocks noChangeArrowheads="1"/>
            </p:cNvSpPr>
            <p:nvPr/>
          </p:nvSpPr>
          <p:spPr bwMode="auto">
            <a:xfrm>
              <a:off x="3842" y="231"/>
              <a:ext cx="150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IMF 1;   iteration 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6711" name="Oval 151"/>
            <p:cNvSpPr>
              <a:spLocks noChangeArrowheads="1"/>
            </p:cNvSpPr>
            <p:nvPr/>
          </p:nvSpPr>
          <p:spPr bwMode="auto">
            <a:xfrm>
              <a:off x="1342" y="1110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10" name="Oval 150"/>
            <p:cNvSpPr>
              <a:spLocks noChangeArrowheads="1"/>
            </p:cNvSpPr>
            <p:nvPr/>
          </p:nvSpPr>
          <p:spPr bwMode="auto">
            <a:xfrm>
              <a:off x="1851" y="740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09" name="Oval 149"/>
            <p:cNvSpPr>
              <a:spLocks noChangeArrowheads="1"/>
            </p:cNvSpPr>
            <p:nvPr/>
          </p:nvSpPr>
          <p:spPr bwMode="auto">
            <a:xfrm>
              <a:off x="2191" y="1279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08" name="Oval 148"/>
            <p:cNvSpPr>
              <a:spLocks noChangeArrowheads="1"/>
            </p:cNvSpPr>
            <p:nvPr/>
          </p:nvSpPr>
          <p:spPr bwMode="auto">
            <a:xfrm>
              <a:off x="2638" y="879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07" name="Oval 147"/>
            <p:cNvSpPr>
              <a:spLocks noChangeArrowheads="1"/>
            </p:cNvSpPr>
            <p:nvPr/>
          </p:nvSpPr>
          <p:spPr bwMode="auto">
            <a:xfrm>
              <a:off x="2916" y="879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06" name="Oval 146"/>
            <p:cNvSpPr>
              <a:spLocks noChangeArrowheads="1"/>
            </p:cNvSpPr>
            <p:nvPr/>
          </p:nvSpPr>
          <p:spPr bwMode="auto">
            <a:xfrm>
              <a:off x="3255" y="1449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05" name="Oval 145"/>
            <p:cNvSpPr>
              <a:spLocks noChangeArrowheads="1"/>
            </p:cNvSpPr>
            <p:nvPr/>
          </p:nvSpPr>
          <p:spPr bwMode="auto">
            <a:xfrm>
              <a:off x="3533" y="617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04" name="Oval 144"/>
            <p:cNvSpPr>
              <a:spLocks noChangeArrowheads="1"/>
            </p:cNvSpPr>
            <p:nvPr/>
          </p:nvSpPr>
          <p:spPr bwMode="auto">
            <a:xfrm>
              <a:off x="3811" y="1279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03" name="Oval 143"/>
            <p:cNvSpPr>
              <a:spLocks noChangeArrowheads="1"/>
            </p:cNvSpPr>
            <p:nvPr/>
          </p:nvSpPr>
          <p:spPr bwMode="auto">
            <a:xfrm>
              <a:off x="4150" y="1310"/>
              <a:ext cx="93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02" name="Oval 142"/>
            <p:cNvSpPr>
              <a:spLocks noChangeArrowheads="1"/>
            </p:cNvSpPr>
            <p:nvPr/>
          </p:nvSpPr>
          <p:spPr bwMode="auto">
            <a:xfrm>
              <a:off x="4382" y="540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01" name="Oval 141"/>
            <p:cNvSpPr>
              <a:spLocks noChangeArrowheads="1"/>
            </p:cNvSpPr>
            <p:nvPr/>
          </p:nvSpPr>
          <p:spPr bwMode="auto">
            <a:xfrm>
              <a:off x="4598" y="1249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700" name="Oval 140"/>
            <p:cNvSpPr>
              <a:spLocks noChangeArrowheads="1"/>
            </p:cNvSpPr>
            <p:nvPr/>
          </p:nvSpPr>
          <p:spPr bwMode="auto">
            <a:xfrm>
              <a:off x="4875" y="1403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99" name="Oval 139"/>
            <p:cNvSpPr>
              <a:spLocks noChangeArrowheads="1"/>
            </p:cNvSpPr>
            <p:nvPr/>
          </p:nvSpPr>
          <p:spPr bwMode="auto">
            <a:xfrm>
              <a:off x="5107" y="617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98" name="Oval 138"/>
            <p:cNvSpPr>
              <a:spLocks noChangeArrowheads="1"/>
            </p:cNvSpPr>
            <p:nvPr/>
          </p:nvSpPr>
          <p:spPr bwMode="auto">
            <a:xfrm>
              <a:off x="5338" y="848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97" name="Oval 137"/>
            <p:cNvSpPr>
              <a:spLocks noChangeArrowheads="1"/>
            </p:cNvSpPr>
            <p:nvPr/>
          </p:nvSpPr>
          <p:spPr bwMode="auto">
            <a:xfrm>
              <a:off x="5554" y="1526"/>
              <a:ext cx="93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96" name="Oval 136"/>
            <p:cNvSpPr>
              <a:spLocks noChangeArrowheads="1"/>
            </p:cNvSpPr>
            <p:nvPr/>
          </p:nvSpPr>
          <p:spPr bwMode="auto">
            <a:xfrm>
              <a:off x="5786" y="1064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95" name="Oval 135"/>
            <p:cNvSpPr>
              <a:spLocks noChangeArrowheads="1"/>
            </p:cNvSpPr>
            <p:nvPr/>
          </p:nvSpPr>
          <p:spPr bwMode="auto">
            <a:xfrm>
              <a:off x="6002" y="709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94" name="Oval 134"/>
            <p:cNvSpPr>
              <a:spLocks noChangeArrowheads="1"/>
            </p:cNvSpPr>
            <p:nvPr/>
          </p:nvSpPr>
          <p:spPr bwMode="auto">
            <a:xfrm>
              <a:off x="6171" y="1017"/>
              <a:ext cx="93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93" name="Oval 133"/>
            <p:cNvSpPr>
              <a:spLocks noChangeArrowheads="1"/>
            </p:cNvSpPr>
            <p:nvPr/>
          </p:nvSpPr>
          <p:spPr bwMode="auto">
            <a:xfrm>
              <a:off x="6403" y="1603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92" name="Oval 132"/>
            <p:cNvSpPr>
              <a:spLocks noChangeArrowheads="1"/>
            </p:cNvSpPr>
            <p:nvPr/>
          </p:nvSpPr>
          <p:spPr bwMode="auto">
            <a:xfrm>
              <a:off x="6573" y="1125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91" name="Oval 131"/>
            <p:cNvSpPr>
              <a:spLocks noChangeArrowheads="1"/>
            </p:cNvSpPr>
            <p:nvPr/>
          </p:nvSpPr>
          <p:spPr bwMode="auto">
            <a:xfrm>
              <a:off x="6789" y="694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90" name="Oval 130"/>
            <p:cNvSpPr>
              <a:spLocks noChangeArrowheads="1"/>
            </p:cNvSpPr>
            <p:nvPr/>
          </p:nvSpPr>
          <p:spPr bwMode="auto">
            <a:xfrm>
              <a:off x="6958" y="956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89" name="Oval 129"/>
            <p:cNvSpPr>
              <a:spLocks noChangeArrowheads="1"/>
            </p:cNvSpPr>
            <p:nvPr/>
          </p:nvSpPr>
          <p:spPr bwMode="auto">
            <a:xfrm>
              <a:off x="7128" y="1511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88" name="Oval 128"/>
            <p:cNvSpPr>
              <a:spLocks noChangeArrowheads="1"/>
            </p:cNvSpPr>
            <p:nvPr/>
          </p:nvSpPr>
          <p:spPr bwMode="auto">
            <a:xfrm>
              <a:off x="7298" y="1464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87" name="Oval 127"/>
            <p:cNvSpPr>
              <a:spLocks noChangeArrowheads="1"/>
            </p:cNvSpPr>
            <p:nvPr/>
          </p:nvSpPr>
          <p:spPr bwMode="auto">
            <a:xfrm>
              <a:off x="7514" y="848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86" name="Oval 126"/>
            <p:cNvSpPr>
              <a:spLocks noChangeArrowheads="1"/>
            </p:cNvSpPr>
            <p:nvPr/>
          </p:nvSpPr>
          <p:spPr bwMode="auto">
            <a:xfrm>
              <a:off x="7637" y="863"/>
              <a:ext cx="93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685" name="Freeform 125"/>
            <p:cNvSpPr>
              <a:spLocks/>
            </p:cNvSpPr>
            <p:nvPr/>
          </p:nvSpPr>
          <p:spPr bwMode="auto">
            <a:xfrm>
              <a:off x="1111" y="586"/>
              <a:ext cx="6680" cy="1063"/>
            </a:xfrm>
            <a:custGeom>
              <a:avLst/>
              <a:gdLst/>
              <a:ahLst/>
              <a:cxnLst>
                <a:cxn ang="0">
                  <a:pos x="62" y="786"/>
                </a:cxn>
                <a:cxn ang="0">
                  <a:pos x="170" y="709"/>
                </a:cxn>
                <a:cxn ang="0">
                  <a:pos x="278" y="570"/>
                </a:cxn>
                <a:cxn ang="0">
                  <a:pos x="386" y="416"/>
                </a:cxn>
                <a:cxn ang="0">
                  <a:pos x="509" y="262"/>
                </a:cxn>
                <a:cxn ang="0">
                  <a:pos x="617" y="169"/>
                </a:cxn>
                <a:cxn ang="0">
                  <a:pos x="725" y="154"/>
                </a:cxn>
                <a:cxn ang="0">
                  <a:pos x="848" y="277"/>
                </a:cxn>
                <a:cxn ang="0">
                  <a:pos x="956" y="478"/>
                </a:cxn>
                <a:cxn ang="0">
                  <a:pos x="1064" y="678"/>
                </a:cxn>
                <a:cxn ang="0">
                  <a:pos x="1172" y="755"/>
                </a:cxn>
                <a:cxn ang="0">
                  <a:pos x="1296" y="709"/>
                </a:cxn>
                <a:cxn ang="0">
                  <a:pos x="1404" y="585"/>
                </a:cxn>
                <a:cxn ang="0">
                  <a:pos x="1512" y="416"/>
                </a:cxn>
                <a:cxn ang="0">
                  <a:pos x="1635" y="277"/>
                </a:cxn>
                <a:cxn ang="0">
                  <a:pos x="1743" y="231"/>
                </a:cxn>
                <a:cxn ang="0">
                  <a:pos x="1851" y="339"/>
                </a:cxn>
                <a:cxn ang="0">
                  <a:pos x="1959" y="601"/>
                </a:cxn>
                <a:cxn ang="0">
                  <a:pos x="2083" y="878"/>
                </a:cxn>
                <a:cxn ang="0">
                  <a:pos x="2191" y="909"/>
                </a:cxn>
                <a:cxn ang="0">
                  <a:pos x="2299" y="585"/>
                </a:cxn>
                <a:cxn ang="0">
                  <a:pos x="2407" y="185"/>
                </a:cxn>
                <a:cxn ang="0">
                  <a:pos x="2530" y="92"/>
                </a:cxn>
                <a:cxn ang="0">
                  <a:pos x="2638" y="370"/>
                </a:cxn>
                <a:cxn ang="0">
                  <a:pos x="2746" y="740"/>
                </a:cxn>
                <a:cxn ang="0">
                  <a:pos x="2870" y="1002"/>
                </a:cxn>
                <a:cxn ang="0">
                  <a:pos x="2978" y="1017"/>
                </a:cxn>
                <a:cxn ang="0">
                  <a:pos x="3086" y="770"/>
                </a:cxn>
                <a:cxn ang="0">
                  <a:pos x="3194" y="293"/>
                </a:cxn>
                <a:cxn ang="0">
                  <a:pos x="3317" y="0"/>
                </a:cxn>
                <a:cxn ang="0">
                  <a:pos x="3425" y="231"/>
                </a:cxn>
                <a:cxn ang="0">
                  <a:pos x="3533" y="709"/>
                </a:cxn>
                <a:cxn ang="0">
                  <a:pos x="3656" y="986"/>
                </a:cxn>
                <a:cxn ang="0">
                  <a:pos x="3764" y="986"/>
                </a:cxn>
                <a:cxn ang="0">
                  <a:pos x="3872" y="678"/>
                </a:cxn>
                <a:cxn ang="0">
                  <a:pos x="3980" y="231"/>
                </a:cxn>
                <a:cxn ang="0">
                  <a:pos x="4104" y="15"/>
                </a:cxn>
                <a:cxn ang="0">
                  <a:pos x="4212" y="138"/>
                </a:cxn>
                <a:cxn ang="0">
                  <a:pos x="4320" y="524"/>
                </a:cxn>
                <a:cxn ang="0">
                  <a:pos x="4428" y="909"/>
                </a:cxn>
                <a:cxn ang="0">
                  <a:pos x="4551" y="971"/>
                </a:cxn>
                <a:cxn ang="0">
                  <a:pos x="4659" y="693"/>
                </a:cxn>
                <a:cxn ang="0">
                  <a:pos x="4767" y="370"/>
                </a:cxn>
                <a:cxn ang="0">
                  <a:pos x="4891" y="185"/>
                </a:cxn>
                <a:cxn ang="0">
                  <a:pos x="4999" y="216"/>
                </a:cxn>
                <a:cxn ang="0">
                  <a:pos x="5107" y="478"/>
                </a:cxn>
                <a:cxn ang="0">
                  <a:pos x="5215" y="878"/>
                </a:cxn>
                <a:cxn ang="0">
                  <a:pos x="5338" y="1063"/>
                </a:cxn>
                <a:cxn ang="0">
                  <a:pos x="5446" y="786"/>
                </a:cxn>
                <a:cxn ang="0">
                  <a:pos x="5554" y="401"/>
                </a:cxn>
                <a:cxn ang="0">
                  <a:pos x="5678" y="185"/>
                </a:cxn>
                <a:cxn ang="0">
                  <a:pos x="5786" y="185"/>
                </a:cxn>
                <a:cxn ang="0">
                  <a:pos x="5894" y="416"/>
                </a:cxn>
                <a:cxn ang="0">
                  <a:pos x="6002" y="817"/>
                </a:cxn>
                <a:cxn ang="0">
                  <a:pos x="6125" y="1048"/>
                </a:cxn>
                <a:cxn ang="0">
                  <a:pos x="6233" y="925"/>
                </a:cxn>
                <a:cxn ang="0">
                  <a:pos x="6341" y="585"/>
                </a:cxn>
                <a:cxn ang="0">
                  <a:pos x="6449" y="308"/>
                </a:cxn>
                <a:cxn ang="0">
                  <a:pos x="6572" y="323"/>
                </a:cxn>
                <a:cxn ang="0">
                  <a:pos x="6680" y="323"/>
                </a:cxn>
              </a:cxnLst>
              <a:rect l="0" t="0" r="r" b="b"/>
              <a:pathLst>
                <a:path w="6680" h="1063">
                  <a:moveTo>
                    <a:pt x="0" y="786"/>
                  </a:moveTo>
                  <a:lnTo>
                    <a:pt x="62" y="786"/>
                  </a:lnTo>
                  <a:lnTo>
                    <a:pt x="108" y="755"/>
                  </a:lnTo>
                  <a:lnTo>
                    <a:pt x="170" y="709"/>
                  </a:lnTo>
                  <a:lnTo>
                    <a:pt x="231" y="647"/>
                  </a:lnTo>
                  <a:lnTo>
                    <a:pt x="278" y="570"/>
                  </a:lnTo>
                  <a:lnTo>
                    <a:pt x="339" y="493"/>
                  </a:lnTo>
                  <a:lnTo>
                    <a:pt x="386" y="416"/>
                  </a:lnTo>
                  <a:lnTo>
                    <a:pt x="447" y="339"/>
                  </a:lnTo>
                  <a:lnTo>
                    <a:pt x="509" y="262"/>
                  </a:lnTo>
                  <a:lnTo>
                    <a:pt x="555" y="216"/>
                  </a:lnTo>
                  <a:lnTo>
                    <a:pt x="617" y="169"/>
                  </a:lnTo>
                  <a:lnTo>
                    <a:pt x="679" y="154"/>
                  </a:lnTo>
                  <a:lnTo>
                    <a:pt x="725" y="154"/>
                  </a:lnTo>
                  <a:lnTo>
                    <a:pt x="787" y="200"/>
                  </a:lnTo>
                  <a:lnTo>
                    <a:pt x="848" y="277"/>
                  </a:lnTo>
                  <a:lnTo>
                    <a:pt x="895" y="370"/>
                  </a:lnTo>
                  <a:lnTo>
                    <a:pt x="956" y="478"/>
                  </a:lnTo>
                  <a:lnTo>
                    <a:pt x="1003" y="585"/>
                  </a:lnTo>
                  <a:lnTo>
                    <a:pt x="1064" y="678"/>
                  </a:lnTo>
                  <a:lnTo>
                    <a:pt x="1126" y="740"/>
                  </a:lnTo>
                  <a:lnTo>
                    <a:pt x="1172" y="755"/>
                  </a:lnTo>
                  <a:lnTo>
                    <a:pt x="1234" y="755"/>
                  </a:lnTo>
                  <a:lnTo>
                    <a:pt x="1296" y="709"/>
                  </a:lnTo>
                  <a:lnTo>
                    <a:pt x="1342" y="663"/>
                  </a:lnTo>
                  <a:lnTo>
                    <a:pt x="1404" y="585"/>
                  </a:lnTo>
                  <a:lnTo>
                    <a:pt x="1466" y="508"/>
                  </a:lnTo>
                  <a:lnTo>
                    <a:pt x="1512" y="416"/>
                  </a:lnTo>
                  <a:lnTo>
                    <a:pt x="1574" y="339"/>
                  </a:lnTo>
                  <a:lnTo>
                    <a:pt x="1635" y="277"/>
                  </a:lnTo>
                  <a:lnTo>
                    <a:pt x="1682" y="246"/>
                  </a:lnTo>
                  <a:lnTo>
                    <a:pt x="1743" y="231"/>
                  </a:lnTo>
                  <a:lnTo>
                    <a:pt x="1790" y="262"/>
                  </a:lnTo>
                  <a:lnTo>
                    <a:pt x="1851" y="339"/>
                  </a:lnTo>
                  <a:lnTo>
                    <a:pt x="1913" y="462"/>
                  </a:lnTo>
                  <a:lnTo>
                    <a:pt x="1959" y="601"/>
                  </a:lnTo>
                  <a:lnTo>
                    <a:pt x="2021" y="755"/>
                  </a:lnTo>
                  <a:lnTo>
                    <a:pt x="2083" y="878"/>
                  </a:lnTo>
                  <a:lnTo>
                    <a:pt x="2129" y="940"/>
                  </a:lnTo>
                  <a:lnTo>
                    <a:pt x="2191" y="909"/>
                  </a:lnTo>
                  <a:lnTo>
                    <a:pt x="2252" y="770"/>
                  </a:lnTo>
                  <a:lnTo>
                    <a:pt x="2299" y="585"/>
                  </a:lnTo>
                  <a:lnTo>
                    <a:pt x="2360" y="370"/>
                  </a:lnTo>
                  <a:lnTo>
                    <a:pt x="2407" y="185"/>
                  </a:lnTo>
                  <a:lnTo>
                    <a:pt x="2468" y="77"/>
                  </a:lnTo>
                  <a:lnTo>
                    <a:pt x="2530" y="92"/>
                  </a:lnTo>
                  <a:lnTo>
                    <a:pt x="2576" y="200"/>
                  </a:lnTo>
                  <a:lnTo>
                    <a:pt x="2638" y="370"/>
                  </a:lnTo>
                  <a:lnTo>
                    <a:pt x="2700" y="555"/>
                  </a:lnTo>
                  <a:lnTo>
                    <a:pt x="2746" y="740"/>
                  </a:lnTo>
                  <a:lnTo>
                    <a:pt x="2808" y="894"/>
                  </a:lnTo>
                  <a:lnTo>
                    <a:pt x="2870" y="1002"/>
                  </a:lnTo>
                  <a:lnTo>
                    <a:pt x="2916" y="1033"/>
                  </a:lnTo>
                  <a:lnTo>
                    <a:pt x="2978" y="1017"/>
                  </a:lnTo>
                  <a:lnTo>
                    <a:pt x="3024" y="940"/>
                  </a:lnTo>
                  <a:lnTo>
                    <a:pt x="3086" y="770"/>
                  </a:lnTo>
                  <a:lnTo>
                    <a:pt x="3147" y="539"/>
                  </a:lnTo>
                  <a:lnTo>
                    <a:pt x="3194" y="293"/>
                  </a:lnTo>
                  <a:lnTo>
                    <a:pt x="3255" y="77"/>
                  </a:lnTo>
                  <a:lnTo>
                    <a:pt x="3317" y="0"/>
                  </a:lnTo>
                  <a:lnTo>
                    <a:pt x="3363" y="61"/>
                  </a:lnTo>
                  <a:lnTo>
                    <a:pt x="3425" y="231"/>
                  </a:lnTo>
                  <a:lnTo>
                    <a:pt x="3487" y="478"/>
                  </a:lnTo>
                  <a:lnTo>
                    <a:pt x="3533" y="709"/>
                  </a:lnTo>
                  <a:lnTo>
                    <a:pt x="3595" y="878"/>
                  </a:lnTo>
                  <a:lnTo>
                    <a:pt x="3656" y="986"/>
                  </a:lnTo>
                  <a:lnTo>
                    <a:pt x="3703" y="1017"/>
                  </a:lnTo>
                  <a:lnTo>
                    <a:pt x="3764" y="986"/>
                  </a:lnTo>
                  <a:lnTo>
                    <a:pt x="3811" y="863"/>
                  </a:lnTo>
                  <a:lnTo>
                    <a:pt x="3872" y="678"/>
                  </a:lnTo>
                  <a:lnTo>
                    <a:pt x="3934" y="447"/>
                  </a:lnTo>
                  <a:lnTo>
                    <a:pt x="3980" y="231"/>
                  </a:lnTo>
                  <a:lnTo>
                    <a:pt x="4042" y="77"/>
                  </a:lnTo>
                  <a:lnTo>
                    <a:pt x="4104" y="15"/>
                  </a:lnTo>
                  <a:lnTo>
                    <a:pt x="4150" y="46"/>
                  </a:lnTo>
                  <a:lnTo>
                    <a:pt x="4212" y="138"/>
                  </a:lnTo>
                  <a:lnTo>
                    <a:pt x="4274" y="308"/>
                  </a:lnTo>
                  <a:lnTo>
                    <a:pt x="4320" y="524"/>
                  </a:lnTo>
                  <a:lnTo>
                    <a:pt x="4382" y="724"/>
                  </a:lnTo>
                  <a:lnTo>
                    <a:pt x="4428" y="909"/>
                  </a:lnTo>
                  <a:lnTo>
                    <a:pt x="4490" y="986"/>
                  </a:lnTo>
                  <a:lnTo>
                    <a:pt x="4551" y="971"/>
                  </a:lnTo>
                  <a:lnTo>
                    <a:pt x="4598" y="863"/>
                  </a:lnTo>
                  <a:lnTo>
                    <a:pt x="4659" y="693"/>
                  </a:lnTo>
                  <a:lnTo>
                    <a:pt x="4721" y="524"/>
                  </a:lnTo>
                  <a:lnTo>
                    <a:pt x="4767" y="370"/>
                  </a:lnTo>
                  <a:lnTo>
                    <a:pt x="4829" y="246"/>
                  </a:lnTo>
                  <a:lnTo>
                    <a:pt x="4891" y="185"/>
                  </a:lnTo>
                  <a:lnTo>
                    <a:pt x="4937" y="169"/>
                  </a:lnTo>
                  <a:lnTo>
                    <a:pt x="4999" y="216"/>
                  </a:lnTo>
                  <a:lnTo>
                    <a:pt x="5045" y="323"/>
                  </a:lnTo>
                  <a:lnTo>
                    <a:pt x="5107" y="478"/>
                  </a:lnTo>
                  <a:lnTo>
                    <a:pt x="5168" y="678"/>
                  </a:lnTo>
                  <a:lnTo>
                    <a:pt x="5215" y="878"/>
                  </a:lnTo>
                  <a:lnTo>
                    <a:pt x="5276" y="1033"/>
                  </a:lnTo>
                  <a:lnTo>
                    <a:pt x="5338" y="1063"/>
                  </a:lnTo>
                  <a:lnTo>
                    <a:pt x="5384" y="971"/>
                  </a:lnTo>
                  <a:lnTo>
                    <a:pt x="5446" y="786"/>
                  </a:lnTo>
                  <a:lnTo>
                    <a:pt x="5508" y="585"/>
                  </a:lnTo>
                  <a:lnTo>
                    <a:pt x="5554" y="401"/>
                  </a:lnTo>
                  <a:lnTo>
                    <a:pt x="5616" y="277"/>
                  </a:lnTo>
                  <a:lnTo>
                    <a:pt x="5678" y="185"/>
                  </a:lnTo>
                  <a:lnTo>
                    <a:pt x="5724" y="154"/>
                  </a:lnTo>
                  <a:lnTo>
                    <a:pt x="5786" y="185"/>
                  </a:lnTo>
                  <a:lnTo>
                    <a:pt x="5832" y="262"/>
                  </a:lnTo>
                  <a:lnTo>
                    <a:pt x="5894" y="416"/>
                  </a:lnTo>
                  <a:lnTo>
                    <a:pt x="5955" y="616"/>
                  </a:lnTo>
                  <a:lnTo>
                    <a:pt x="6002" y="817"/>
                  </a:lnTo>
                  <a:lnTo>
                    <a:pt x="6063" y="971"/>
                  </a:lnTo>
                  <a:lnTo>
                    <a:pt x="6125" y="1048"/>
                  </a:lnTo>
                  <a:lnTo>
                    <a:pt x="6171" y="1033"/>
                  </a:lnTo>
                  <a:lnTo>
                    <a:pt x="6233" y="925"/>
                  </a:lnTo>
                  <a:lnTo>
                    <a:pt x="6295" y="770"/>
                  </a:lnTo>
                  <a:lnTo>
                    <a:pt x="6341" y="585"/>
                  </a:lnTo>
                  <a:lnTo>
                    <a:pt x="6403" y="416"/>
                  </a:lnTo>
                  <a:lnTo>
                    <a:pt x="6449" y="308"/>
                  </a:lnTo>
                  <a:lnTo>
                    <a:pt x="6511" y="293"/>
                  </a:lnTo>
                  <a:lnTo>
                    <a:pt x="6572" y="323"/>
                  </a:lnTo>
                  <a:lnTo>
                    <a:pt x="6619" y="354"/>
                  </a:lnTo>
                  <a:lnTo>
                    <a:pt x="6680" y="323"/>
                  </a:lnTo>
                </a:path>
              </a:pathLst>
            </a:custGeom>
            <a:noFill/>
            <a:ln w="1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66797" name="Rectangle 237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97" name="投影片編號版面配置區 1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38</a:t>
            </a:fld>
            <a:endParaRPr lang="fr-FR" altLang="zh-TW"/>
          </a:p>
        </p:txBody>
      </p:sp>
      <p:sp>
        <p:nvSpPr>
          <p:cNvPr id="198" name="頁尾版面配置區 1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fr-FR" altLang="zh-TW" sz="2400" dirty="0" smtClean="0"/>
              <a:t>(3)</a:t>
            </a:r>
            <a:r>
              <a:rPr lang="en-US" altLang="zh-TW" sz="2400" dirty="0" smtClean="0"/>
              <a:t> Find all the local minima </a:t>
            </a:r>
            <a:r>
              <a:rPr lang="en-US" altLang="zh-TW" sz="2400" dirty="0" err="1" smtClean="0"/>
              <a:t>extrema</a:t>
            </a:r>
            <a:r>
              <a:rPr lang="en-US" altLang="zh-TW" sz="2400" dirty="0" smtClean="0"/>
              <a:t>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altLang="zh-TW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altLang="zh-TW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altLang="zh-TW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altLang="zh-TW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altLang="zh-TW" sz="2400" dirty="0" smtClean="0"/>
              <a:t>(4)</a:t>
            </a:r>
            <a:r>
              <a:rPr lang="en-US" altLang="zh-TW" sz="2400" dirty="0" smtClean="0"/>
              <a:t> Interpolate (cubic </a:t>
            </a:r>
            <a:r>
              <a:rPr lang="en-US" altLang="zh-TW" sz="2400" dirty="0" err="1" smtClean="0"/>
              <a:t>spline</a:t>
            </a:r>
            <a:r>
              <a:rPr lang="en-US" altLang="zh-TW" sz="2400" dirty="0" smtClean="0"/>
              <a:t> fitting) between all the minima </a:t>
            </a:r>
            <a:r>
              <a:rPr lang="en-US" altLang="zh-TW" sz="2400" dirty="0" err="1" smtClean="0"/>
              <a:t>extrema</a:t>
            </a:r>
            <a:r>
              <a:rPr lang="en-US" altLang="zh-TW" sz="2400" dirty="0" smtClean="0"/>
              <a:t> ending up with some lower envelope             . </a:t>
            </a:r>
            <a:endParaRPr lang="fr-FR" altLang="zh-TW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3643306" y="4000504"/>
          <a:ext cx="785812" cy="428625"/>
        </p:xfrm>
        <a:graphic>
          <a:graphicData uri="http://schemas.openxmlformats.org/presentationml/2006/ole">
            <p:oleObj spid="_x0000_s67588" name="Equation" r:id="rId4" imgW="419100" imgH="228600" progId="Equation.DSMT4">
              <p:embed/>
            </p:oleObj>
          </a:graphicData>
        </a:graphic>
      </p:graphicFrame>
      <p:sp>
        <p:nvSpPr>
          <p:cNvPr id="67709" name="Rectangle 1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67589" name="Group 5"/>
          <p:cNvGrpSpPr>
            <a:grpSpLocks noChangeAspect="1"/>
          </p:cNvGrpSpPr>
          <p:nvPr/>
        </p:nvGrpSpPr>
        <p:grpSpPr bwMode="auto">
          <a:xfrm>
            <a:off x="1928794" y="1428736"/>
            <a:ext cx="5295900" cy="2200275"/>
            <a:chOff x="0" y="0"/>
            <a:chExt cx="8340" cy="3464"/>
          </a:xfrm>
        </p:grpSpPr>
        <p:sp>
          <p:nvSpPr>
            <p:cNvPr id="67708" name="AutoShape 12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340" cy="346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07" name="Rectangle 123"/>
            <p:cNvSpPr>
              <a:spLocks noChangeArrowheads="1"/>
            </p:cNvSpPr>
            <p:nvPr/>
          </p:nvSpPr>
          <p:spPr bwMode="auto">
            <a:xfrm>
              <a:off x="0" y="0"/>
              <a:ext cx="6956" cy="31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06" name="Rectangle 122"/>
            <p:cNvSpPr>
              <a:spLocks noChangeArrowheads="1"/>
            </p:cNvSpPr>
            <p:nvPr/>
          </p:nvSpPr>
          <p:spPr bwMode="auto">
            <a:xfrm>
              <a:off x="669" y="90"/>
              <a:ext cx="6803" cy="283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05" name="Line 121"/>
            <p:cNvSpPr>
              <a:spLocks noChangeShapeType="1"/>
            </p:cNvSpPr>
            <p:nvPr/>
          </p:nvSpPr>
          <p:spPr bwMode="auto">
            <a:xfrm>
              <a:off x="1111" y="47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04" name="Line 120"/>
            <p:cNvSpPr>
              <a:spLocks noChangeShapeType="1"/>
            </p:cNvSpPr>
            <p:nvPr/>
          </p:nvSpPr>
          <p:spPr bwMode="auto">
            <a:xfrm>
              <a:off x="1111" y="269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03" name="Line 119"/>
            <p:cNvSpPr>
              <a:spLocks noChangeShapeType="1"/>
            </p:cNvSpPr>
            <p:nvPr/>
          </p:nvSpPr>
          <p:spPr bwMode="auto">
            <a:xfrm flipV="1">
              <a:off x="111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02" name="Line 118"/>
            <p:cNvSpPr>
              <a:spLocks noChangeShapeType="1"/>
            </p:cNvSpPr>
            <p:nvPr/>
          </p:nvSpPr>
          <p:spPr bwMode="auto">
            <a:xfrm flipV="1">
              <a:off x="779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01" name="Line 117"/>
            <p:cNvSpPr>
              <a:spLocks noChangeShapeType="1"/>
            </p:cNvSpPr>
            <p:nvPr/>
          </p:nvSpPr>
          <p:spPr bwMode="auto">
            <a:xfrm>
              <a:off x="1111" y="269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00" name="Line 116"/>
            <p:cNvSpPr>
              <a:spLocks noChangeShapeType="1"/>
            </p:cNvSpPr>
            <p:nvPr/>
          </p:nvSpPr>
          <p:spPr bwMode="auto">
            <a:xfrm flipV="1">
              <a:off x="111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99" name="Line 115"/>
            <p:cNvSpPr>
              <a:spLocks noChangeShapeType="1"/>
            </p:cNvSpPr>
            <p:nvPr/>
          </p:nvSpPr>
          <p:spPr bwMode="auto">
            <a:xfrm flipV="1">
              <a:off x="1620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98" name="Line 114"/>
            <p:cNvSpPr>
              <a:spLocks noChangeShapeType="1"/>
            </p:cNvSpPr>
            <p:nvPr/>
          </p:nvSpPr>
          <p:spPr bwMode="auto">
            <a:xfrm>
              <a:off x="1620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97" name="Rectangle 113"/>
            <p:cNvSpPr>
              <a:spLocks noChangeArrowheads="1"/>
            </p:cNvSpPr>
            <p:nvPr/>
          </p:nvSpPr>
          <p:spPr bwMode="auto">
            <a:xfrm>
              <a:off x="1527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696" name="Line 112"/>
            <p:cNvSpPr>
              <a:spLocks noChangeShapeType="1"/>
            </p:cNvSpPr>
            <p:nvPr/>
          </p:nvSpPr>
          <p:spPr bwMode="auto">
            <a:xfrm flipV="1">
              <a:off x="2175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95" name="Line 111"/>
            <p:cNvSpPr>
              <a:spLocks noChangeShapeType="1"/>
            </p:cNvSpPr>
            <p:nvPr/>
          </p:nvSpPr>
          <p:spPr bwMode="auto">
            <a:xfrm>
              <a:off x="2175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94" name="Rectangle 110"/>
            <p:cNvSpPr>
              <a:spLocks noChangeArrowheads="1"/>
            </p:cNvSpPr>
            <p:nvPr/>
          </p:nvSpPr>
          <p:spPr bwMode="auto">
            <a:xfrm>
              <a:off x="2083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20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693" name="Line 109"/>
            <p:cNvSpPr>
              <a:spLocks noChangeShapeType="1"/>
            </p:cNvSpPr>
            <p:nvPr/>
          </p:nvSpPr>
          <p:spPr bwMode="auto">
            <a:xfrm flipV="1">
              <a:off x="2746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92" name="Line 108"/>
            <p:cNvSpPr>
              <a:spLocks noChangeShapeType="1"/>
            </p:cNvSpPr>
            <p:nvPr/>
          </p:nvSpPr>
          <p:spPr bwMode="auto">
            <a:xfrm>
              <a:off x="2746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91" name="Rectangle 107"/>
            <p:cNvSpPr>
              <a:spLocks noChangeArrowheads="1"/>
            </p:cNvSpPr>
            <p:nvPr/>
          </p:nvSpPr>
          <p:spPr bwMode="auto">
            <a:xfrm>
              <a:off x="2654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30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690" name="Line 106"/>
            <p:cNvSpPr>
              <a:spLocks noChangeShapeType="1"/>
            </p:cNvSpPr>
            <p:nvPr/>
          </p:nvSpPr>
          <p:spPr bwMode="auto">
            <a:xfrm flipV="1">
              <a:off x="3302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89" name="Line 105"/>
            <p:cNvSpPr>
              <a:spLocks noChangeShapeType="1"/>
            </p:cNvSpPr>
            <p:nvPr/>
          </p:nvSpPr>
          <p:spPr bwMode="auto">
            <a:xfrm>
              <a:off x="3302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88" name="Rectangle 104"/>
            <p:cNvSpPr>
              <a:spLocks noChangeArrowheads="1"/>
            </p:cNvSpPr>
            <p:nvPr/>
          </p:nvSpPr>
          <p:spPr bwMode="auto">
            <a:xfrm>
              <a:off x="3209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40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687" name="Line 103"/>
            <p:cNvSpPr>
              <a:spLocks noChangeShapeType="1"/>
            </p:cNvSpPr>
            <p:nvPr/>
          </p:nvSpPr>
          <p:spPr bwMode="auto">
            <a:xfrm flipV="1">
              <a:off x="3857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86" name="Line 102"/>
            <p:cNvSpPr>
              <a:spLocks noChangeShapeType="1"/>
            </p:cNvSpPr>
            <p:nvPr/>
          </p:nvSpPr>
          <p:spPr bwMode="auto">
            <a:xfrm>
              <a:off x="3857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85" name="Rectangle 101"/>
            <p:cNvSpPr>
              <a:spLocks noChangeArrowheads="1"/>
            </p:cNvSpPr>
            <p:nvPr/>
          </p:nvSpPr>
          <p:spPr bwMode="auto">
            <a:xfrm>
              <a:off x="3765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50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684" name="Line 100"/>
            <p:cNvSpPr>
              <a:spLocks noChangeShapeType="1"/>
            </p:cNvSpPr>
            <p:nvPr/>
          </p:nvSpPr>
          <p:spPr bwMode="auto">
            <a:xfrm flipV="1">
              <a:off x="4428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83" name="Line 99"/>
            <p:cNvSpPr>
              <a:spLocks noChangeShapeType="1"/>
            </p:cNvSpPr>
            <p:nvPr/>
          </p:nvSpPr>
          <p:spPr bwMode="auto">
            <a:xfrm>
              <a:off x="4428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82" name="Rectangle 98"/>
            <p:cNvSpPr>
              <a:spLocks noChangeArrowheads="1"/>
            </p:cNvSpPr>
            <p:nvPr/>
          </p:nvSpPr>
          <p:spPr bwMode="auto">
            <a:xfrm>
              <a:off x="4335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60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681" name="Line 97"/>
            <p:cNvSpPr>
              <a:spLocks noChangeShapeType="1"/>
            </p:cNvSpPr>
            <p:nvPr/>
          </p:nvSpPr>
          <p:spPr bwMode="auto">
            <a:xfrm flipV="1">
              <a:off x="4983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80" name="Line 96"/>
            <p:cNvSpPr>
              <a:spLocks noChangeShapeType="1"/>
            </p:cNvSpPr>
            <p:nvPr/>
          </p:nvSpPr>
          <p:spPr bwMode="auto">
            <a:xfrm>
              <a:off x="4983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79" name="Rectangle 95"/>
            <p:cNvSpPr>
              <a:spLocks noChangeArrowheads="1"/>
            </p:cNvSpPr>
            <p:nvPr/>
          </p:nvSpPr>
          <p:spPr bwMode="auto">
            <a:xfrm>
              <a:off x="4891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70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678" name="Line 94"/>
            <p:cNvSpPr>
              <a:spLocks noChangeShapeType="1"/>
            </p:cNvSpPr>
            <p:nvPr/>
          </p:nvSpPr>
          <p:spPr bwMode="auto">
            <a:xfrm flipV="1">
              <a:off x="5539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77" name="Line 93"/>
            <p:cNvSpPr>
              <a:spLocks noChangeShapeType="1"/>
            </p:cNvSpPr>
            <p:nvPr/>
          </p:nvSpPr>
          <p:spPr bwMode="auto">
            <a:xfrm>
              <a:off x="5539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76" name="Rectangle 92"/>
            <p:cNvSpPr>
              <a:spLocks noChangeArrowheads="1"/>
            </p:cNvSpPr>
            <p:nvPr/>
          </p:nvSpPr>
          <p:spPr bwMode="auto">
            <a:xfrm>
              <a:off x="5446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80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675" name="Line 91"/>
            <p:cNvSpPr>
              <a:spLocks noChangeShapeType="1"/>
            </p:cNvSpPr>
            <p:nvPr/>
          </p:nvSpPr>
          <p:spPr bwMode="auto">
            <a:xfrm flipV="1">
              <a:off x="6110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74" name="Line 90"/>
            <p:cNvSpPr>
              <a:spLocks noChangeShapeType="1"/>
            </p:cNvSpPr>
            <p:nvPr/>
          </p:nvSpPr>
          <p:spPr bwMode="auto">
            <a:xfrm>
              <a:off x="6110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73" name="Rectangle 89"/>
            <p:cNvSpPr>
              <a:spLocks noChangeArrowheads="1"/>
            </p:cNvSpPr>
            <p:nvPr/>
          </p:nvSpPr>
          <p:spPr bwMode="auto">
            <a:xfrm>
              <a:off x="6017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90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672" name="Line 88"/>
            <p:cNvSpPr>
              <a:spLocks noChangeShapeType="1"/>
            </p:cNvSpPr>
            <p:nvPr/>
          </p:nvSpPr>
          <p:spPr bwMode="auto">
            <a:xfrm flipV="1">
              <a:off x="6665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71" name="Line 87"/>
            <p:cNvSpPr>
              <a:spLocks noChangeShapeType="1"/>
            </p:cNvSpPr>
            <p:nvPr/>
          </p:nvSpPr>
          <p:spPr bwMode="auto">
            <a:xfrm>
              <a:off x="6665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70" name="Rectangle 86"/>
            <p:cNvSpPr>
              <a:spLocks noChangeArrowheads="1"/>
            </p:cNvSpPr>
            <p:nvPr/>
          </p:nvSpPr>
          <p:spPr bwMode="auto">
            <a:xfrm>
              <a:off x="6526" y="2728"/>
              <a:ext cx="27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100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669" name="Line 85"/>
            <p:cNvSpPr>
              <a:spLocks noChangeShapeType="1"/>
            </p:cNvSpPr>
            <p:nvPr/>
          </p:nvSpPr>
          <p:spPr bwMode="auto">
            <a:xfrm flipV="1">
              <a:off x="7236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68" name="Line 84"/>
            <p:cNvSpPr>
              <a:spLocks noChangeShapeType="1"/>
            </p:cNvSpPr>
            <p:nvPr/>
          </p:nvSpPr>
          <p:spPr bwMode="auto">
            <a:xfrm>
              <a:off x="7236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67" name="Rectangle 83"/>
            <p:cNvSpPr>
              <a:spLocks noChangeArrowheads="1"/>
            </p:cNvSpPr>
            <p:nvPr/>
          </p:nvSpPr>
          <p:spPr bwMode="auto">
            <a:xfrm>
              <a:off x="7097" y="2728"/>
              <a:ext cx="27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110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666" name="Line 82"/>
            <p:cNvSpPr>
              <a:spLocks noChangeShapeType="1"/>
            </p:cNvSpPr>
            <p:nvPr/>
          </p:nvSpPr>
          <p:spPr bwMode="auto">
            <a:xfrm flipV="1">
              <a:off x="7791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65" name="Line 81"/>
            <p:cNvSpPr>
              <a:spLocks noChangeShapeType="1"/>
            </p:cNvSpPr>
            <p:nvPr/>
          </p:nvSpPr>
          <p:spPr bwMode="auto">
            <a:xfrm>
              <a:off x="7791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64" name="Rectangle 80"/>
            <p:cNvSpPr>
              <a:spLocks noChangeArrowheads="1"/>
            </p:cNvSpPr>
            <p:nvPr/>
          </p:nvSpPr>
          <p:spPr bwMode="auto">
            <a:xfrm>
              <a:off x="7653" y="2728"/>
              <a:ext cx="27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120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663" name="Line 79"/>
            <p:cNvSpPr>
              <a:spLocks noChangeShapeType="1"/>
            </p:cNvSpPr>
            <p:nvPr/>
          </p:nvSpPr>
          <p:spPr bwMode="auto">
            <a:xfrm>
              <a:off x="1111" y="2590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62" name="Line 78"/>
            <p:cNvSpPr>
              <a:spLocks noChangeShapeType="1"/>
            </p:cNvSpPr>
            <p:nvPr/>
          </p:nvSpPr>
          <p:spPr bwMode="auto">
            <a:xfrm flipH="1">
              <a:off x="7730" y="2590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61" name="Rectangle 77"/>
            <p:cNvSpPr>
              <a:spLocks noChangeArrowheads="1"/>
            </p:cNvSpPr>
            <p:nvPr/>
          </p:nvSpPr>
          <p:spPr bwMode="auto">
            <a:xfrm>
              <a:off x="926" y="2482"/>
              <a:ext cx="15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-2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660" name="Line 76"/>
            <p:cNvSpPr>
              <a:spLocks noChangeShapeType="1"/>
            </p:cNvSpPr>
            <p:nvPr/>
          </p:nvSpPr>
          <p:spPr bwMode="auto">
            <a:xfrm>
              <a:off x="1111" y="2096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59" name="Line 75"/>
            <p:cNvSpPr>
              <a:spLocks noChangeShapeType="1"/>
            </p:cNvSpPr>
            <p:nvPr/>
          </p:nvSpPr>
          <p:spPr bwMode="auto">
            <a:xfrm flipH="1">
              <a:off x="7730" y="2096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58" name="Rectangle 74"/>
            <p:cNvSpPr>
              <a:spLocks noChangeArrowheads="1"/>
            </p:cNvSpPr>
            <p:nvPr/>
          </p:nvSpPr>
          <p:spPr bwMode="auto">
            <a:xfrm>
              <a:off x="926" y="1989"/>
              <a:ext cx="15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-1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657" name="Line 73"/>
            <p:cNvSpPr>
              <a:spLocks noChangeShapeType="1"/>
            </p:cNvSpPr>
            <p:nvPr/>
          </p:nvSpPr>
          <p:spPr bwMode="auto">
            <a:xfrm>
              <a:off x="1111" y="1588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56" name="Line 72"/>
            <p:cNvSpPr>
              <a:spLocks noChangeShapeType="1"/>
            </p:cNvSpPr>
            <p:nvPr/>
          </p:nvSpPr>
          <p:spPr bwMode="auto">
            <a:xfrm flipH="1">
              <a:off x="7730" y="1588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55" name="Rectangle 71"/>
            <p:cNvSpPr>
              <a:spLocks noChangeArrowheads="1"/>
            </p:cNvSpPr>
            <p:nvPr/>
          </p:nvSpPr>
          <p:spPr bwMode="auto">
            <a:xfrm>
              <a:off x="972" y="1480"/>
              <a:ext cx="9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654" name="Line 70"/>
            <p:cNvSpPr>
              <a:spLocks noChangeShapeType="1"/>
            </p:cNvSpPr>
            <p:nvPr/>
          </p:nvSpPr>
          <p:spPr bwMode="auto">
            <a:xfrm>
              <a:off x="1111" y="1079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53" name="Line 69"/>
            <p:cNvSpPr>
              <a:spLocks noChangeShapeType="1"/>
            </p:cNvSpPr>
            <p:nvPr/>
          </p:nvSpPr>
          <p:spPr bwMode="auto">
            <a:xfrm flipH="1">
              <a:off x="7730" y="1079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52" name="Rectangle 68"/>
            <p:cNvSpPr>
              <a:spLocks noChangeArrowheads="1"/>
            </p:cNvSpPr>
            <p:nvPr/>
          </p:nvSpPr>
          <p:spPr bwMode="auto">
            <a:xfrm>
              <a:off x="972" y="971"/>
              <a:ext cx="9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651" name="Line 67"/>
            <p:cNvSpPr>
              <a:spLocks noChangeShapeType="1"/>
            </p:cNvSpPr>
            <p:nvPr/>
          </p:nvSpPr>
          <p:spPr bwMode="auto">
            <a:xfrm>
              <a:off x="1111" y="586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50" name="Line 66"/>
            <p:cNvSpPr>
              <a:spLocks noChangeShapeType="1"/>
            </p:cNvSpPr>
            <p:nvPr/>
          </p:nvSpPr>
          <p:spPr bwMode="auto">
            <a:xfrm flipH="1">
              <a:off x="7730" y="586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49" name="Rectangle 65"/>
            <p:cNvSpPr>
              <a:spLocks noChangeArrowheads="1"/>
            </p:cNvSpPr>
            <p:nvPr/>
          </p:nvSpPr>
          <p:spPr bwMode="auto">
            <a:xfrm>
              <a:off x="972" y="478"/>
              <a:ext cx="9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2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648" name="Line 64"/>
            <p:cNvSpPr>
              <a:spLocks noChangeShapeType="1"/>
            </p:cNvSpPr>
            <p:nvPr/>
          </p:nvSpPr>
          <p:spPr bwMode="auto">
            <a:xfrm>
              <a:off x="1111" y="269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47" name="Line 63"/>
            <p:cNvSpPr>
              <a:spLocks noChangeShapeType="1"/>
            </p:cNvSpPr>
            <p:nvPr/>
          </p:nvSpPr>
          <p:spPr bwMode="auto">
            <a:xfrm>
              <a:off x="1111" y="47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46" name="Line 62"/>
            <p:cNvSpPr>
              <a:spLocks noChangeShapeType="1"/>
            </p:cNvSpPr>
            <p:nvPr/>
          </p:nvSpPr>
          <p:spPr bwMode="auto">
            <a:xfrm flipV="1">
              <a:off x="779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45" name="Line 61"/>
            <p:cNvSpPr>
              <a:spLocks noChangeShapeType="1"/>
            </p:cNvSpPr>
            <p:nvPr/>
          </p:nvSpPr>
          <p:spPr bwMode="auto">
            <a:xfrm flipV="1">
              <a:off x="111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44" name="Freeform 60"/>
            <p:cNvSpPr>
              <a:spLocks/>
            </p:cNvSpPr>
            <p:nvPr/>
          </p:nvSpPr>
          <p:spPr bwMode="auto">
            <a:xfrm>
              <a:off x="1111" y="586"/>
              <a:ext cx="6680" cy="2004"/>
            </a:xfrm>
            <a:custGeom>
              <a:avLst/>
              <a:gdLst/>
              <a:ahLst/>
              <a:cxnLst>
                <a:cxn ang="0">
                  <a:pos x="62" y="940"/>
                </a:cxn>
                <a:cxn ang="0">
                  <a:pos x="170" y="909"/>
                </a:cxn>
                <a:cxn ang="0">
                  <a:pos x="278" y="570"/>
                </a:cxn>
                <a:cxn ang="0">
                  <a:pos x="386" y="925"/>
                </a:cxn>
                <a:cxn ang="0">
                  <a:pos x="509" y="1819"/>
                </a:cxn>
                <a:cxn ang="0">
                  <a:pos x="617" y="1711"/>
                </a:cxn>
                <a:cxn ang="0">
                  <a:pos x="725" y="539"/>
                </a:cxn>
                <a:cxn ang="0">
                  <a:pos x="848" y="262"/>
                </a:cxn>
                <a:cxn ang="0">
                  <a:pos x="956" y="986"/>
                </a:cxn>
                <a:cxn ang="0">
                  <a:pos x="1064" y="955"/>
                </a:cxn>
                <a:cxn ang="0">
                  <a:pos x="1172" y="770"/>
                </a:cxn>
                <a:cxn ang="0">
                  <a:pos x="1296" y="1695"/>
                </a:cxn>
                <a:cxn ang="0">
                  <a:pos x="1404" y="1742"/>
                </a:cxn>
                <a:cxn ang="0">
                  <a:pos x="1512" y="508"/>
                </a:cxn>
                <a:cxn ang="0">
                  <a:pos x="1635" y="632"/>
                </a:cxn>
                <a:cxn ang="0">
                  <a:pos x="1743" y="940"/>
                </a:cxn>
                <a:cxn ang="0">
                  <a:pos x="1851" y="339"/>
                </a:cxn>
                <a:cxn ang="0">
                  <a:pos x="1959" y="1295"/>
                </a:cxn>
                <a:cxn ang="0">
                  <a:pos x="2083" y="1834"/>
                </a:cxn>
                <a:cxn ang="0">
                  <a:pos x="2191" y="909"/>
                </a:cxn>
                <a:cxn ang="0">
                  <a:pos x="2299" y="1341"/>
                </a:cxn>
                <a:cxn ang="0">
                  <a:pos x="2407" y="693"/>
                </a:cxn>
                <a:cxn ang="0">
                  <a:pos x="2530" y="123"/>
                </a:cxn>
                <a:cxn ang="0">
                  <a:pos x="2638" y="1233"/>
                </a:cxn>
                <a:cxn ang="0">
                  <a:pos x="2746" y="740"/>
                </a:cxn>
                <a:cxn ang="0">
                  <a:pos x="2870" y="1649"/>
                </a:cxn>
                <a:cxn ang="0">
                  <a:pos x="2978" y="1541"/>
                </a:cxn>
                <a:cxn ang="0">
                  <a:pos x="3086" y="770"/>
                </a:cxn>
                <a:cxn ang="0">
                  <a:pos x="3194" y="1140"/>
                </a:cxn>
                <a:cxn ang="0">
                  <a:pos x="3317" y="0"/>
                </a:cxn>
                <a:cxn ang="0">
                  <a:pos x="3425" y="1156"/>
                </a:cxn>
                <a:cxn ang="0">
                  <a:pos x="3533" y="709"/>
                </a:cxn>
                <a:cxn ang="0">
                  <a:pos x="3656" y="1742"/>
                </a:cxn>
                <a:cxn ang="0">
                  <a:pos x="3764" y="1279"/>
                </a:cxn>
                <a:cxn ang="0">
                  <a:pos x="3872" y="1264"/>
                </a:cxn>
                <a:cxn ang="0">
                  <a:pos x="3980" y="693"/>
                </a:cxn>
                <a:cxn ang="0">
                  <a:pos x="4104" y="493"/>
                </a:cxn>
                <a:cxn ang="0">
                  <a:pos x="4212" y="663"/>
                </a:cxn>
                <a:cxn ang="0">
                  <a:pos x="4320" y="1017"/>
                </a:cxn>
                <a:cxn ang="0">
                  <a:pos x="4428" y="1402"/>
                </a:cxn>
                <a:cxn ang="0">
                  <a:pos x="4551" y="1541"/>
                </a:cxn>
                <a:cxn ang="0">
                  <a:pos x="4659" y="1094"/>
                </a:cxn>
                <a:cxn ang="0">
                  <a:pos x="4767" y="1002"/>
                </a:cxn>
                <a:cxn ang="0">
                  <a:pos x="4891" y="200"/>
                </a:cxn>
                <a:cxn ang="0">
                  <a:pos x="4999" y="1002"/>
                </a:cxn>
                <a:cxn ang="0">
                  <a:pos x="5107" y="478"/>
                </a:cxn>
                <a:cxn ang="0">
                  <a:pos x="5215" y="1865"/>
                </a:cxn>
                <a:cxn ang="0">
                  <a:pos x="5338" y="1063"/>
                </a:cxn>
                <a:cxn ang="0">
                  <a:pos x="5446" y="1541"/>
                </a:cxn>
                <a:cxn ang="0">
                  <a:pos x="5554" y="817"/>
                </a:cxn>
                <a:cxn ang="0">
                  <a:pos x="5678" y="277"/>
                </a:cxn>
                <a:cxn ang="0">
                  <a:pos x="5786" y="1017"/>
                </a:cxn>
                <a:cxn ang="0">
                  <a:pos x="5894" y="416"/>
                </a:cxn>
                <a:cxn ang="0">
                  <a:pos x="6002" y="1634"/>
                </a:cxn>
                <a:cxn ang="0">
                  <a:pos x="6125" y="1557"/>
                </a:cxn>
                <a:cxn ang="0">
                  <a:pos x="6233" y="925"/>
                </a:cxn>
                <a:cxn ang="0">
                  <a:pos x="6341" y="1402"/>
                </a:cxn>
                <a:cxn ang="0">
                  <a:pos x="6449" y="308"/>
                </a:cxn>
                <a:cxn ang="0">
                  <a:pos x="6572" y="323"/>
                </a:cxn>
                <a:cxn ang="0">
                  <a:pos x="6680" y="1341"/>
                </a:cxn>
              </a:cxnLst>
              <a:rect l="0" t="0" r="r" b="b"/>
              <a:pathLst>
                <a:path w="6680" h="2004">
                  <a:moveTo>
                    <a:pt x="0" y="786"/>
                  </a:moveTo>
                  <a:lnTo>
                    <a:pt x="62" y="940"/>
                  </a:lnTo>
                  <a:lnTo>
                    <a:pt x="108" y="1002"/>
                  </a:lnTo>
                  <a:lnTo>
                    <a:pt x="170" y="909"/>
                  </a:lnTo>
                  <a:lnTo>
                    <a:pt x="231" y="709"/>
                  </a:lnTo>
                  <a:lnTo>
                    <a:pt x="278" y="570"/>
                  </a:lnTo>
                  <a:lnTo>
                    <a:pt x="339" y="632"/>
                  </a:lnTo>
                  <a:lnTo>
                    <a:pt x="386" y="925"/>
                  </a:lnTo>
                  <a:lnTo>
                    <a:pt x="447" y="1402"/>
                  </a:lnTo>
                  <a:lnTo>
                    <a:pt x="509" y="1819"/>
                  </a:lnTo>
                  <a:lnTo>
                    <a:pt x="555" y="1957"/>
                  </a:lnTo>
                  <a:lnTo>
                    <a:pt x="617" y="1711"/>
                  </a:lnTo>
                  <a:lnTo>
                    <a:pt x="679" y="1140"/>
                  </a:lnTo>
                  <a:lnTo>
                    <a:pt x="725" y="539"/>
                  </a:lnTo>
                  <a:lnTo>
                    <a:pt x="787" y="200"/>
                  </a:lnTo>
                  <a:lnTo>
                    <a:pt x="848" y="262"/>
                  </a:lnTo>
                  <a:lnTo>
                    <a:pt x="895" y="616"/>
                  </a:lnTo>
                  <a:lnTo>
                    <a:pt x="956" y="986"/>
                  </a:lnTo>
                  <a:lnTo>
                    <a:pt x="1003" y="1110"/>
                  </a:lnTo>
                  <a:lnTo>
                    <a:pt x="1064" y="955"/>
                  </a:lnTo>
                  <a:lnTo>
                    <a:pt x="1126" y="740"/>
                  </a:lnTo>
                  <a:lnTo>
                    <a:pt x="1172" y="770"/>
                  </a:lnTo>
                  <a:lnTo>
                    <a:pt x="1234" y="1156"/>
                  </a:lnTo>
                  <a:lnTo>
                    <a:pt x="1296" y="1695"/>
                  </a:lnTo>
                  <a:lnTo>
                    <a:pt x="1342" y="1973"/>
                  </a:lnTo>
                  <a:lnTo>
                    <a:pt x="1404" y="1742"/>
                  </a:lnTo>
                  <a:lnTo>
                    <a:pt x="1466" y="1094"/>
                  </a:lnTo>
                  <a:lnTo>
                    <a:pt x="1512" y="508"/>
                  </a:lnTo>
                  <a:lnTo>
                    <a:pt x="1574" y="339"/>
                  </a:lnTo>
                  <a:lnTo>
                    <a:pt x="1635" y="632"/>
                  </a:lnTo>
                  <a:lnTo>
                    <a:pt x="1682" y="955"/>
                  </a:lnTo>
                  <a:lnTo>
                    <a:pt x="1743" y="940"/>
                  </a:lnTo>
                  <a:lnTo>
                    <a:pt x="1790" y="585"/>
                  </a:lnTo>
                  <a:lnTo>
                    <a:pt x="1851" y="339"/>
                  </a:lnTo>
                  <a:lnTo>
                    <a:pt x="1913" y="601"/>
                  </a:lnTo>
                  <a:lnTo>
                    <a:pt x="1959" y="1295"/>
                  </a:lnTo>
                  <a:lnTo>
                    <a:pt x="2021" y="1865"/>
                  </a:lnTo>
                  <a:lnTo>
                    <a:pt x="2083" y="1834"/>
                  </a:lnTo>
                  <a:lnTo>
                    <a:pt x="2129" y="1325"/>
                  </a:lnTo>
                  <a:lnTo>
                    <a:pt x="2191" y="909"/>
                  </a:lnTo>
                  <a:lnTo>
                    <a:pt x="2252" y="1002"/>
                  </a:lnTo>
                  <a:lnTo>
                    <a:pt x="2299" y="1341"/>
                  </a:lnTo>
                  <a:lnTo>
                    <a:pt x="2360" y="1310"/>
                  </a:lnTo>
                  <a:lnTo>
                    <a:pt x="2407" y="693"/>
                  </a:lnTo>
                  <a:lnTo>
                    <a:pt x="2468" y="77"/>
                  </a:lnTo>
                  <a:lnTo>
                    <a:pt x="2530" y="123"/>
                  </a:lnTo>
                  <a:lnTo>
                    <a:pt x="2576" y="755"/>
                  </a:lnTo>
                  <a:lnTo>
                    <a:pt x="2638" y="1233"/>
                  </a:lnTo>
                  <a:lnTo>
                    <a:pt x="2700" y="1094"/>
                  </a:lnTo>
                  <a:lnTo>
                    <a:pt x="2746" y="740"/>
                  </a:lnTo>
                  <a:lnTo>
                    <a:pt x="2808" y="940"/>
                  </a:lnTo>
                  <a:lnTo>
                    <a:pt x="2870" y="1649"/>
                  </a:lnTo>
                  <a:lnTo>
                    <a:pt x="2916" y="2004"/>
                  </a:lnTo>
                  <a:lnTo>
                    <a:pt x="2978" y="1541"/>
                  </a:lnTo>
                  <a:lnTo>
                    <a:pt x="3024" y="848"/>
                  </a:lnTo>
                  <a:lnTo>
                    <a:pt x="3086" y="770"/>
                  </a:lnTo>
                  <a:lnTo>
                    <a:pt x="3147" y="1171"/>
                  </a:lnTo>
                  <a:lnTo>
                    <a:pt x="3194" y="1140"/>
                  </a:lnTo>
                  <a:lnTo>
                    <a:pt x="3255" y="447"/>
                  </a:lnTo>
                  <a:lnTo>
                    <a:pt x="3317" y="0"/>
                  </a:lnTo>
                  <a:lnTo>
                    <a:pt x="3363" y="447"/>
                  </a:lnTo>
                  <a:lnTo>
                    <a:pt x="3425" y="1156"/>
                  </a:lnTo>
                  <a:lnTo>
                    <a:pt x="3487" y="1125"/>
                  </a:lnTo>
                  <a:lnTo>
                    <a:pt x="3533" y="709"/>
                  </a:lnTo>
                  <a:lnTo>
                    <a:pt x="3595" y="925"/>
                  </a:lnTo>
                  <a:lnTo>
                    <a:pt x="3656" y="1742"/>
                  </a:lnTo>
                  <a:lnTo>
                    <a:pt x="3703" y="1942"/>
                  </a:lnTo>
                  <a:lnTo>
                    <a:pt x="3764" y="1279"/>
                  </a:lnTo>
                  <a:lnTo>
                    <a:pt x="3811" y="863"/>
                  </a:lnTo>
                  <a:lnTo>
                    <a:pt x="3872" y="1264"/>
                  </a:lnTo>
                  <a:lnTo>
                    <a:pt x="3934" y="1433"/>
                  </a:lnTo>
                  <a:lnTo>
                    <a:pt x="3980" y="693"/>
                  </a:lnTo>
                  <a:lnTo>
                    <a:pt x="4042" y="77"/>
                  </a:lnTo>
                  <a:lnTo>
                    <a:pt x="4104" y="493"/>
                  </a:lnTo>
                  <a:lnTo>
                    <a:pt x="4150" y="1033"/>
                  </a:lnTo>
                  <a:lnTo>
                    <a:pt x="4212" y="663"/>
                  </a:lnTo>
                  <a:lnTo>
                    <a:pt x="4274" y="308"/>
                  </a:lnTo>
                  <a:lnTo>
                    <a:pt x="4320" y="1017"/>
                  </a:lnTo>
                  <a:lnTo>
                    <a:pt x="4382" y="1742"/>
                  </a:lnTo>
                  <a:lnTo>
                    <a:pt x="4428" y="1402"/>
                  </a:lnTo>
                  <a:lnTo>
                    <a:pt x="4490" y="986"/>
                  </a:lnTo>
                  <a:lnTo>
                    <a:pt x="4551" y="1541"/>
                  </a:lnTo>
                  <a:lnTo>
                    <a:pt x="4598" y="1880"/>
                  </a:lnTo>
                  <a:lnTo>
                    <a:pt x="4659" y="1094"/>
                  </a:lnTo>
                  <a:lnTo>
                    <a:pt x="4721" y="524"/>
                  </a:lnTo>
                  <a:lnTo>
                    <a:pt x="4767" y="1002"/>
                  </a:lnTo>
                  <a:lnTo>
                    <a:pt x="4829" y="1048"/>
                  </a:lnTo>
                  <a:lnTo>
                    <a:pt x="4891" y="200"/>
                  </a:lnTo>
                  <a:lnTo>
                    <a:pt x="4937" y="169"/>
                  </a:lnTo>
                  <a:lnTo>
                    <a:pt x="4999" y="1002"/>
                  </a:lnTo>
                  <a:lnTo>
                    <a:pt x="5045" y="971"/>
                  </a:lnTo>
                  <a:lnTo>
                    <a:pt x="5107" y="478"/>
                  </a:lnTo>
                  <a:lnTo>
                    <a:pt x="5168" y="1140"/>
                  </a:lnTo>
                  <a:lnTo>
                    <a:pt x="5215" y="1865"/>
                  </a:lnTo>
                  <a:lnTo>
                    <a:pt x="5276" y="1325"/>
                  </a:lnTo>
                  <a:lnTo>
                    <a:pt x="5338" y="1063"/>
                  </a:lnTo>
                  <a:lnTo>
                    <a:pt x="5384" y="1772"/>
                  </a:lnTo>
                  <a:lnTo>
                    <a:pt x="5446" y="1541"/>
                  </a:lnTo>
                  <a:lnTo>
                    <a:pt x="5508" y="585"/>
                  </a:lnTo>
                  <a:lnTo>
                    <a:pt x="5554" y="817"/>
                  </a:lnTo>
                  <a:lnTo>
                    <a:pt x="5616" y="1140"/>
                  </a:lnTo>
                  <a:lnTo>
                    <a:pt x="5678" y="277"/>
                  </a:lnTo>
                  <a:lnTo>
                    <a:pt x="5724" y="154"/>
                  </a:lnTo>
                  <a:lnTo>
                    <a:pt x="5786" y="1017"/>
                  </a:lnTo>
                  <a:lnTo>
                    <a:pt x="5832" y="770"/>
                  </a:lnTo>
                  <a:lnTo>
                    <a:pt x="5894" y="416"/>
                  </a:lnTo>
                  <a:lnTo>
                    <a:pt x="5955" y="1387"/>
                  </a:lnTo>
                  <a:lnTo>
                    <a:pt x="6002" y="1634"/>
                  </a:lnTo>
                  <a:lnTo>
                    <a:pt x="6063" y="971"/>
                  </a:lnTo>
                  <a:lnTo>
                    <a:pt x="6125" y="1557"/>
                  </a:lnTo>
                  <a:lnTo>
                    <a:pt x="6171" y="1911"/>
                  </a:lnTo>
                  <a:lnTo>
                    <a:pt x="6233" y="925"/>
                  </a:lnTo>
                  <a:lnTo>
                    <a:pt x="6295" y="1002"/>
                  </a:lnTo>
                  <a:lnTo>
                    <a:pt x="6341" y="1402"/>
                  </a:lnTo>
                  <a:lnTo>
                    <a:pt x="6403" y="416"/>
                  </a:lnTo>
                  <a:lnTo>
                    <a:pt x="6449" y="308"/>
                  </a:lnTo>
                  <a:lnTo>
                    <a:pt x="6511" y="1002"/>
                  </a:lnTo>
                  <a:lnTo>
                    <a:pt x="6572" y="323"/>
                  </a:lnTo>
                  <a:lnTo>
                    <a:pt x="6619" y="339"/>
                  </a:lnTo>
                  <a:lnTo>
                    <a:pt x="6680" y="1341"/>
                  </a:lnTo>
                </a:path>
              </a:pathLst>
            </a:cu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43" name="Rectangle 59"/>
            <p:cNvSpPr>
              <a:spLocks noChangeArrowheads="1"/>
            </p:cNvSpPr>
            <p:nvPr/>
          </p:nvSpPr>
          <p:spPr bwMode="auto">
            <a:xfrm>
              <a:off x="3842" y="231"/>
              <a:ext cx="150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IMF 1;   iteration 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642" name="Oval 58"/>
            <p:cNvSpPr>
              <a:spLocks noChangeArrowheads="1"/>
            </p:cNvSpPr>
            <p:nvPr/>
          </p:nvSpPr>
          <p:spPr bwMode="auto">
            <a:xfrm>
              <a:off x="1342" y="1110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41" name="Oval 57"/>
            <p:cNvSpPr>
              <a:spLocks noChangeArrowheads="1"/>
            </p:cNvSpPr>
            <p:nvPr/>
          </p:nvSpPr>
          <p:spPr bwMode="auto">
            <a:xfrm>
              <a:off x="1851" y="740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40" name="Oval 56"/>
            <p:cNvSpPr>
              <a:spLocks noChangeArrowheads="1"/>
            </p:cNvSpPr>
            <p:nvPr/>
          </p:nvSpPr>
          <p:spPr bwMode="auto">
            <a:xfrm>
              <a:off x="2191" y="1279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39" name="Oval 55"/>
            <p:cNvSpPr>
              <a:spLocks noChangeArrowheads="1"/>
            </p:cNvSpPr>
            <p:nvPr/>
          </p:nvSpPr>
          <p:spPr bwMode="auto">
            <a:xfrm>
              <a:off x="2638" y="879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38" name="Oval 54"/>
            <p:cNvSpPr>
              <a:spLocks noChangeArrowheads="1"/>
            </p:cNvSpPr>
            <p:nvPr/>
          </p:nvSpPr>
          <p:spPr bwMode="auto">
            <a:xfrm>
              <a:off x="2916" y="879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37" name="Oval 53"/>
            <p:cNvSpPr>
              <a:spLocks noChangeArrowheads="1"/>
            </p:cNvSpPr>
            <p:nvPr/>
          </p:nvSpPr>
          <p:spPr bwMode="auto">
            <a:xfrm>
              <a:off x="3255" y="1449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36" name="Oval 52"/>
            <p:cNvSpPr>
              <a:spLocks noChangeArrowheads="1"/>
            </p:cNvSpPr>
            <p:nvPr/>
          </p:nvSpPr>
          <p:spPr bwMode="auto">
            <a:xfrm>
              <a:off x="3533" y="617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35" name="Oval 51"/>
            <p:cNvSpPr>
              <a:spLocks noChangeArrowheads="1"/>
            </p:cNvSpPr>
            <p:nvPr/>
          </p:nvSpPr>
          <p:spPr bwMode="auto">
            <a:xfrm>
              <a:off x="3811" y="1279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34" name="Oval 50"/>
            <p:cNvSpPr>
              <a:spLocks noChangeArrowheads="1"/>
            </p:cNvSpPr>
            <p:nvPr/>
          </p:nvSpPr>
          <p:spPr bwMode="auto">
            <a:xfrm>
              <a:off x="4150" y="1310"/>
              <a:ext cx="93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33" name="Oval 49"/>
            <p:cNvSpPr>
              <a:spLocks noChangeArrowheads="1"/>
            </p:cNvSpPr>
            <p:nvPr/>
          </p:nvSpPr>
          <p:spPr bwMode="auto">
            <a:xfrm>
              <a:off x="4382" y="540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32" name="Oval 48"/>
            <p:cNvSpPr>
              <a:spLocks noChangeArrowheads="1"/>
            </p:cNvSpPr>
            <p:nvPr/>
          </p:nvSpPr>
          <p:spPr bwMode="auto">
            <a:xfrm>
              <a:off x="4598" y="1249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31" name="Oval 47"/>
            <p:cNvSpPr>
              <a:spLocks noChangeArrowheads="1"/>
            </p:cNvSpPr>
            <p:nvPr/>
          </p:nvSpPr>
          <p:spPr bwMode="auto">
            <a:xfrm>
              <a:off x="4875" y="1403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30" name="Oval 46"/>
            <p:cNvSpPr>
              <a:spLocks noChangeArrowheads="1"/>
            </p:cNvSpPr>
            <p:nvPr/>
          </p:nvSpPr>
          <p:spPr bwMode="auto">
            <a:xfrm>
              <a:off x="5107" y="617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29" name="Oval 45"/>
            <p:cNvSpPr>
              <a:spLocks noChangeArrowheads="1"/>
            </p:cNvSpPr>
            <p:nvPr/>
          </p:nvSpPr>
          <p:spPr bwMode="auto">
            <a:xfrm>
              <a:off x="5338" y="848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28" name="Oval 44"/>
            <p:cNvSpPr>
              <a:spLocks noChangeArrowheads="1"/>
            </p:cNvSpPr>
            <p:nvPr/>
          </p:nvSpPr>
          <p:spPr bwMode="auto">
            <a:xfrm>
              <a:off x="5554" y="1526"/>
              <a:ext cx="93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27" name="Oval 43"/>
            <p:cNvSpPr>
              <a:spLocks noChangeArrowheads="1"/>
            </p:cNvSpPr>
            <p:nvPr/>
          </p:nvSpPr>
          <p:spPr bwMode="auto">
            <a:xfrm>
              <a:off x="5786" y="1064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26" name="Oval 42"/>
            <p:cNvSpPr>
              <a:spLocks noChangeArrowheads="1"/>
            </p:cNvSpPr>
            <p:nvPr/>
          </p:nvSpPr>
          <p:spPr bwMode="auto">
            <a:xfrm>
              <a:off x="6002" y="709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25" name="Oval 41"/>
            <p:cNvSpPr>
              <a:spLocks noChangeArrowheads="1"/>
            </p:cNvSpPr>
            <p:nvPr/>
          </p:nvSpPr>
          <p:spPr bwMode="auto">
            <a:xfrm>
              <a:off x="6171" y="1017"/>
              <a:ext cx="93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24" name="Oval 40"/>
            <p:cNvSpPr>
              <a:spLocks noChangeArrowheads="1"/>
            </p:cNvSpPr>
            <p:nvPr/>
          </p:nvSpPr>
          <p:spPr bwMode="auto">
            <a:xfrm>
              <a:off x="6403" y="1603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23" name="Oval 39"/>
            <p:cNvSpPr>
              <a:spLocks noChangeArrowheads="1"/>
            </p:cNvSpPr>
            <p:nvPr/>
          </p:nvSpPr>
          <p:spPr bwMode="auto">
            <a:xfrm>
              <a:off x="6573" y="1125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22" name="Oval 38"/>
            <p:cNvSpPr>
              <a:spLocks noChangeArrowheads="1"/>
            </p:cNvSpPr>
            <p:nvPr/>
          </p:nvSpPr>
          <p:spPr bwMode="auto">
            <a:xfrm>
              <a:off x="6789" y="694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21" name="Oval 37"/>
            <p:cNvSpPr>
              <a:spLocks noChangeArrowheads="1"/>
            </p:cNvSpPr>
            <p:nvPr/>
          </p:nvSpPr>
          <p:spPr bwMode="auto">
            <a:xfrm>
              <a:off x="6958" y="956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20" name="Oval 36"/>
            <p:cNvSpPr>
              <a:spLocks noChangeArrowheads="1"/>
            </p:cNvSpPr>
            <p:nvPr/>
          </p:nvSpPr>
          <p:spPr bwMode="auto">
            <a:xfrm>
              <a:off x="7128" y="1511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19" name="Oval 35"/>
            <p:cNvSpPr>
              <a:spLocks noChangeArrowheads="1"/>
            </p:cNvSpPr>
            <p:nvPr/>
          </p:nvSpPr>
          <p:spPr bwMode="auto">
            <a:xfrm>
              <a:off x="7298" y="1464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18" name="Oval 34"/>
            <p:cNvSpPr>
              <a:spLocks noChangeArrowheads="1"/>
            </p:cNvSpPr>
            <p:nvPr/>
          </p:nvSpPr>
          <p:spPr bwMode="auto">
            <a:xfrm>
              <a:off x="7514" y="848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17" name="Oval 33"/>
            <p:cNvSpPr>
              <a:spLocks noChangeArrowheads="1"/>
            </p:cNvSpPr>
            <p:nvPr/>
          </p:nvSpPr>
          <p:spPr bwMode="auto">
            <a:xfrm>
              <a:off x="7637" y="863"/>
              <a:ext cx="93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16" name="Freeform 32"/>
            <p:cNvSpPr>
              <a:spLocks/>
            </p:cNvSpPr>
            <p:nvPr/>
          </p:nvSpPr>
          <p:spPr bwMode="auto">
            <a:xfrm>
              <a:off x="1111" y="586"/>
              <a:ext cx="6680" cy="1063"/>
            </a:xfrm>
            <a:custGeom>
              <a:avLst/>
              <a:gdLst/>
              <a:ahLst/>
              <a:cxnLst>
                <a:cxn ang="0">
                  <a:pos x="62" y="786"/>
                </a:cxn>
                <a:cxn ang="0">
                  <a:pos x="170" y="709"/>
                </a:cxn>
                <a:cxn ang="0">
                  <a:pos x="278" y="570"/>
                </a:cxn>
                <a:cxn ang="0">
                  <a:pos x="386" y="416"/>
                </a:cxn>
                <a:cxn ang="0">
                  <a:pos x="509" y="262"/>
                </a:cxn>
                <a:cxn ang="0">
                  <a:pos x="617" y="169"/>
                </a:cxn>
                <a:cxn ang="0">
                  <a:pos x="725" y="154"/>
                </a:cxn>
                <a:cxn ang="0">
                  <a:pos x="848" y="277"/>
                </a:cxn>
                <a:cxn ang="0">
                  <a:pos x="956" y="478"/>
                </a:cxn>
                <a:cxn ang="0">
                  <a:pos x="1064" y="678"/>
                </a:cxn>
                <a:cxn ang="0">
                  <a:pos x="1172" y="755"/>
                </a:cxn>
                <a:cxn ang="0">
                  <a:pos x="1296" y="709"/>
                </a:cxn>
                <a:cxn ang="0">
                  <a:pos x="1404" y="585"/>
                </a:cxn>
                <a:cxn ang="0">
                  <a:pos x="1512" y="416"/>
                </a:cxn>
                <a:cxn ang="0">
                  <a:pos x="1635" y="277"/>
                </a:cxn>
                <a:cxn ang="0">
                  <a:pos x="1743" y="231"/>
                </a:cxn>
                <a:cxn ang="0">
                  <a:pos x="1851" y="339"/>
                </a:cxn>
                <a:cxn ang="0">
                  <a:pos x="1959" y="601"/>
                </a:cxn>
                <a:cxn ang="0">
                  <a:pos x="2083" y="878"/>
                </a:cxn>
                <a:cxn ang="0">
                  <a:pos x="2191" y="909"/>
                </a:cxn>
                <a:cxn ang="0">
                  <a:pos x="2299" y="585"/>
                </a:cxn>
                <a:cxn ang="0">
                  <a:pos x="2407" y="185"/>
                </a:cxn>
                <a:cxn ang="0">
                  <a:pos x="2530" y="92"/>
                </a:cxn>
                <a:cxn ang="0">
                  <a:pos x="2638" y="370"/>
                </a:cxn>
                <a:cxn ang="0">
                  <a:pos x="2746" y="740"/>
                </a:cxn>
                <a:cxn ang="0">
                  <a:pos x="2870" y="1002"/>
                </a:cxn>
                <a:cxn ang="0">
                  <a:pos x="2978" y="1017"/>
                </a:cxn>
                <a:cxn ang="0">
                  <a:pos x="3086" y="770"/>
                </a:cxn>
                <a:cxn ang="0">
                  <a:pos x="3194" y="293"/>
                </a:cxn>
                <a:cxn ang="0">
                  <a:pos x="3317" y="0"/>
                </a:cxn>
                <a:cxn ang="0">
                  <a:pos x="3425" y="231"/>
                </a:cxn>
                <a:cxn ang="0">
                  <a:pos x="3533" y="709"/>
                </a:cxn>
                <a:cxn ang="0">
                  <a:pos x="3656" y="986"/>
                </a:cxn>
                <a:cxn ang="0">
                  <a:pos x="3764" y="986"/>
                </a:cxn>
                <a:cxn ang="0">
                  <a:pos x="3872" y="678"/>
                </a:cxn>
                <a:cxn ang="0">
                  <a:pos x="3980" y="231"/>
                </a:cxn>
                <a:cxn ang="0">
                  <a:pos x="4104" y="15"/>
                </a:cxn>
                <a:cxn ang="0">
                  <a:pos x="4212" y="138"/>
                </a:cxn>
                <a:cxn ang="0">
                  <a:pos x="4320" y="524"/>
                </a:cxn>
                <a:cxn ang="0">
                  <a:pos x="4428" y="909"/>
                </a:cxn>
                <a:cxn ang="0">
                  <a:pos x="4551" y="971"/>
                </a:cxn>
                <a:cxn ang="0">
                  <a:pos x="4659" y="693"/>
                </a:cxn>
                <a:cxn ang="0">
                  <a:pos x="4767" y="370"/>
                </a:cxn>
                <a:cxn ang="0">
                  <a:pos x="4891" y="185"/>
                </a:cxn>
                <a:cxn ang="0">
                  <a:pos x="4999" y="216"/>
                </a:cxn>
                <a:cxn ang="0">
                  <a:pos x="5107" y="478"/>
                </a:cxn>
                <a:cxn ang="0">
                  <a:pos x="5215" y="878"/>
                </a:cxn>
                <a:cxn ang="0">
                  <a:pos x="5338" y="1063"/>
                </a:cxn>
                <a:cxn ang="0">
                  <a:pos x="5446" y="786"/>
                </a:cxn>
                <a:cxn ang="0">
                  <a:pos x="5554" y="401"/>
                </a:cxn>
                <a:cxn ang="0">
                  <a:pos x="5678" y="185"/>
                </a:cxn>
                <a:cxn ang="0">
                  <a:pos x="5786" y="185"/>
                </a:cxn>
                <a:cxn ang="0">
                  <a:pos x="5894" y="416"/>
                </a:cxn>
                <a:cxn ang="0">
                  <a:pos x="6002" y="817"/>
                </a:cxn>
                <a:cxn ang="0">
                  <a:pos x="6125" y="1048"/>
                </a:cxn>
                <a:cxn ang="0">
                  <a:pos x="6233" y="925"/>
                </a:cxn>
                <a:cxn ang="0">
                  <a:pos x="6341" y="585"/>
                </a:cxn>
                <a:cxn ang="0">
                  <a:pos x="6449" y="308"/>
                </a:cxn>
                <a:cxn ang="0">
                  <a:pos x="6572" y="323"/>
                </a:cxn>
                <a:cxn ang="0">
                  <a:pos x="6680" y="323"/>
                </a:cxn>
              </a:cxnLst>
              <a:rect l="0" t="0" r="r" b="b"/>
              <a:pathLst>
                <a:path w="6680" h="1063">
                  <a:moveTo>
                    <a:pt x="0" y="786"/>
                  </a:moveTo>
                  <a:lnTo>
                    <a:pt x="62" y="786"/>
                  </a:lnTo>
                  <a:lnTo>
                    <a:pt x="108" y="755"/>
                  </a:lnTo>
                  <a:lnTo>
                    <a:pt x="170" y="709"/>
                  </a:lnTo>
                  <a:lnTo>
                    <a:pt x="231" y="647"/>
                  </a:lnTo>
                  <a:lnTo>
                    <a:pt x="278" y="570"/>
                  </a:lnTo>
                  <a:lnTo>
                    <a:pt x="339" y="493"/>
                  </a:lnTo>
                  <a:lnTo>
                    <a:pt x="386" y="416"/>
                  </a:lnTo>
                  <a:lnTo>
                    <a:pt x="447" y="339"/>
                  </a:lnTo>
                  <a:lnTo>
                    <a:pt x="509" y="262"/>
                  </a:lnTo>
                  <a:lnTo>
                    <a:pt x="555" y="216"/>
                  </a:lnTo>
                  <a:lnTo>
                    <a:pt x="617" y="169"/>
                  </a:lnTo>
                  <a:lnTo>
                    <a:pt x="679" y="154"/>
                  </a:lnTo>
                  <a:lnTo>
                    <a:pt x="725" y="154"/>
                  </a:lnTo>
                  <a:lnTo>
                    <a:pt x="787" y="200"/>
                  </a:lnTo>
                  <a:lnTo>
                    <a:pt x="848" y="277"/>
                  </a:lnTo>
                  <a:lnTo>
                    <a:pt x="895" y="370"/>
                  </a:lnTo>
                  <a:lnTo>
                    <a:pt x="956" y="478"/>
                  </a:lnTo>
                  <a:lnTo>
                    <a:pt x="1003" y="585"/>
                  </a:lnTo>
                  <a:lnTo>
                    <a:pt x="1064" y="678"/>
                  </a:lnTo>
                  <a:lnTo>
                    <a:pt x="1126" y="740"/>
                  </a:lnTo>
                  <a:lnTo>
                    <a:pt x="1172" y="755"/>
                  </a:lnTo>
                  <a:lnTo>
                    <a:pt x="1234" y="755"/>
                  </a:lnTo>
                  <a:lnTo>
                    <a:pt x="1296" y="709"/>
                  </a:lnTo>
                  <a:lnTo>
                    <a:pt x="1342" y="663"/>
                  </a:lnTo>
                  <a:lnTo>
                    <a:pt x="1404" y="585"/>
                  </a:lnTo>
                  <a:lnTo>
                    <a:pt x="1466" y="508"/>
                  </a:lnTo>
                  <a:lnTo>
                    <a:pt x="1512" y="416"/>
                  </a:lnTo>
                  <a:lnTo>
                    <a:pt x="1574" y="339"/>
                  </a:lnTo>
                  <a:lnTo>
                    <a:pt x="1635" y="277"/>
                  </a:lnTo>
                  <a:lnTo>
                    <a:pt x="1682" y="246"/>
                  </a:lnTo>
                  <a:lnTo>
                    <a:pt x="1743" y="231"/>
                  </a:lnTo>
                  <a:lnTo>
                    <a:pt x="1790" y="262"/>
                  </a:lnTo>
                  <a:lnTo>
                    <a:pt x="1851" y="339"/>
                  </a:lnTo>
                  <a:lnTo>
                    <a:pt x="1913" y="462"/>
                  </a:lnTo>
                  <a:lnTo>
                    <a:pt x="1959" y="601"/>
                  </a:lnTo>
                  <a:lnTo>
                    <a:pt x="2021" y="755"/>
                  </a:lnTo>
                  <a:lnTo>
                    <a:pt x="2083" y="878"/>
                  </a:lnTo>
                  <a:lnTo>
                    <a:pt x="2129" y="940"/>
                  </a:lnTo>
                  <a:lnTo>
                    <a:pt x="2191" y="909"/>
                  </a:lnTo>
                  <a:lnTo>
                    <a:pt x="2252" y="770"/>
                  </a:lnTo>
                  <a:lnTo>
                    <a:pt x="2299" y="585"/>
                  </a:lnTo>
                  <a:lnTo>
                    <a:pt x="2360" y="370"/>
                  </a:lnTo>
                  <a:lnTo>
                    <a:pt x="2407" y="185"/>
                  </a:lnTo>
                  <a:lnTo>
                    <a:pt x="2468" y="77"/>
                  </a:lnTo>
                  <a:lnTo>
                    <a:pt x="2530" y="92"/>
                  </a:lnTo>
                  <a:lnTo>
                    <a:pt x="2576" y="200"/>
                  </a:lnTo>
                  <a:lnTo>
                    <a:pt x="2638" y="370"/>
                  </a:lnTo>
                  <a:lnTo>
                    <a:pt x="2700" y="555"/>
                  </a:lnTo>
                  <a:lnTo>
                    <a:pt x="2746" y="740"/>
                  </a:lnTo>
                  <a:lnTo>
                    <a:pt x="2808" y="894"/>
                  </a:lnTo>
                  <a:lnTo>
                    <a:pt x="2870" y="1002"/>
                  </a:lnTo>
                  <a:lnTo>
                    <a:pt x="2916" y="1033"/>
                  </a:lnTo>
                  <a:lnTo>
                    <a:pt x="2978" y="1017"/>
                  </a:lnTo>
                  <a:lnTo>
                    <a:pt x="3024" y="940"/>
                  </a:lnTo>
                  <a:lnTo>
                    <a:pt x="3086" y="770"/>
                  </a:lnTo>
                  <a:lnTo>
                    <a:pt x="3147" y="539"/>
                  </a:lnTo>
                  <a:lnTo>
                    <a:pt x="3194" y="293"/>
                  </a:lnTo>
                  <a:lnTo>
                    <a:pt x="3255" y="77"/>
                  </a:lnTo>
                  <a:lnTo>
                    <a:pt x="3317" y="0"/>
                  </a:lnTo>
                  <a:lnTo>
                    <a:pt x="3363" y="61"/>
                  </a:lnTo>
                  <a:lnTo>
                    <a:pt x="3425" y="231"/>
                  </a:lnTo>
                  <a:lnTo>
                    <a:pt x="3487" y="478"/>
                  </a:lnTo>
                  <a:lnTo>
                    <a:pt x="3533" y="709"/>
                  </a:lnTo>
                  <a:lnTo>
                    <a:pt x="3595" y="878"/>
                  </a:lnTo>
                  <a:lnTo>
                    <a:pt x="3656" y="986"/>
                  </a:lnTo>
                  <a:lnTo>
                    <a:pt x="3703" y="1017"/>
                  </a:lnTo>
                  <a:lnTo>
                    <a:pt x="3764" y="986"/>
                  </a:lnTo>
                  <a:lnTo>
                    <a:pt x="3811" y="863"/>
                  </a:lnTo>
                  <a:lnTo>
                    <a:pt x="3872" y="678"/>
                  </a:lnTo>
                  <a:lnTo>
                    <a:pt x="3934" y="447"/>
                  </a:lnTo>
                  <a:lnTo>
                    <a:pt x="3980" y="231"/>
                  </a:lnTo>
                  <a:lnTo>
                    <a:pt x="4042" y="77"/>
                  </a:lnTo>
                  <a:lnTo>
                    <a:pt x="4104" y="15"/>
                  </a:lnTo>
                  <a:lnTo>
                    <a:pt x="4150" y="46"/>
                  </a:lnTo>
                  <a:lnTo>
                    <a:pt x="4212" y="138"/>
                  </a:lnTo>
                  <a:lnTo>
                    <a:pt x="4274" y="308"/>
                  </a:lnTo>
                  <a:lnTo>
                    <a:pt x="4320" y="524"/>
                  </a:lnTo>
                  <a:lnTo>
                    <a:pt x="4382" y="724"/>
                  </a:lnTo>
                  <a:lnTo>
                    <a:pt x="4428" y="909"/>
                  </a:lnTo>
                  <a:lnTo>
                    <a:pt x="4490" y="986"/>
                  </a:lnTo>
                  <a:lnTo>
                    <a:pt x="4551" y="971"/>
                  </a:lnTo>
                  <a:lnTo>
                    <a:pt x="4598" y="863"/>
                  </a:lnTo>
                  <a:lnTo>
                    <a:pt x="4659" y="693"/>
                  </a:lnTo>
                  <a:lnTo>
                    <a:pt x="4721" y="524"/>
                  </a:lnTo>
                  <a:lnTo>
                    <a:pt x="4767" y="370"/>
                  </a:lnTo>
                  <a:lnTo>
                    <a:pt x="4829" y="246"/>
                  </a:lnTo>
                  <a:lnTo>
                    <a:pt x="4891" y="185"/>
                  </a:lnTo>
                  <a:lnTo>
                    <a:pt x="4937" y="169"/>
                  </a:lnTo>
                  <a:lnTo>
                    <a:pt x="4999" y="216"/>
                  </a:lnTo>
                  <a:lnTo>
                    <a:pt x="5045" y="323"/>
                  </a:lnTo>
                  <a:lnTo>
                    <a:pt x="5107" y="478"/>
                  </a:lnTo>
                  <a:lnTo>
                    <a:pt x="5168" y="678"/>
                  </a:lnTo>
                  <a:lnTo>
                    <a:pt x="5215" y="878"/>
                  </a:lnTo>
                  <a:lnTo>
                    <a:pt x="5276" y="1033"/>
                  </a:lnTo>
                  <a:lnTo>
                    <a:pt x="5338" y="1063"/>
                  </a:lnTo>
                  <a:lnTo>
                    <a:pt x="5384" y="971"/>
                  </a:lnTo>
                  <a:lnTo>
                    <a:pt x="5446" y="786"/>
                  </a:lnTo>
                  <a:lnTo>
                    <a:pt x="5508" y="585"/>
                  </a:lnTo>
                  <a:lnTo>
                    <a:pt x="5554" y="401"/>
                  </a:lnTo>
                  <a:lnTo>
                    <a:pt x="5616" y="277"/>
                  </a:lnTo>
                  <a:lnTo>
                    <a:pt x="5678" y="185"/>
                  </a:lnTo>
                  <a:lnTo>
                    <a:pt x="5724" y="154"/>
                  </a:lnTo>
                  <a:lnTo>
                    <a:pt x="5786" y="185"/>
                  </a:lnTo>
                  <a:lnTo>
                    <a:pt x="5832" y="262"/>
                  </a:lnTo>
                  <a:lnTo>
                    <a:pt x="5894" y="416"/>
                  </a:lnTo>
                  <a:lnTo>
                    <a:pt x="5955" y="616"/>
                  </a:lnTo>
                  <a:lnTo>
                    <a:pt x="6002" y="817"/>
                  </a:lnTo>
                  <a:lnTo>
                    <a:pt x="6063" y="971"/>
                  </a:lnTo>
                  <a:lnTo>
                    <a:pt x="6125" y="1048"/>
                  </a:lnTo>
                  <a:lnTo>
                    <a:pt x="6171" y="1033"/>
                  </a:lnTo>
                  <a:lnTo>
                    <a:pt x="6233" y="925"/>
                  </a:lnTo>
                  <a:lnTo>
                    <a:pt x="6295" y="770"/>
                  </a:lnTo>
                  <a:lnTo>
                    <a:pt x="6341" y="585"/>
                  </a:lnTo>
                  <a:lnTo>
                    <a:pt x="6403" y="416"/>
                  </a:lnTo>
                  <a:lnTo>
                    <a:pt x="6449" y="308"/>
                  </a:lnTo>
                  <a:lnTo>
                    <a:pt x="6511" y="293"/>
                  </a:lnTo>
                  <a:lnTo>
                    <a:pt x="6572" y="323"/>
                  </a:lnTo>
                  <a:lnTo>
                    <a:pt x="6619" y="354"/>
                  </a:lnTo>
                  <a:lnTo>
                    <a:pt x="6680" y="323"/>
                  </a:lnTo>
                </a:path>
              </a:pathLst>
            </a:custGeom>
            <a:noFill/>
            <a:ln w="1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15" name="Oval 31"/>
            <p:cNvSpPr>
              <a:spLocks noChangeArrowheads="1"/>
            </p:cNvSpPr>
            <p:nvPr/>
          </p:nvSpPr>
          <p:spPr bwMode="auto">
            <a:xfrm>
              <a:off x="1173" y="1541"/>
              <a:ext cx="92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14" name="Oval 30"/>
            <p:cNvSpPr>
              <a:spLocks noChangeArrowheads="1"/>
            </p:cNvSpPr>
            <p:nvPr/>
          </p:nvSpPr>
          <p:spPr bwMode="auto">
            <a:xfrm>
              <a:off x="1620" y="2497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13" name="Oval 29"/>
            <p:cNvSpPr>
              <a:spLocks noChangeArrowheads="1"/>
            </p:cNvSpPr>
            <p:nvPr/>
          </p:nvSpPr>
          <p:spPr bwMode="auto">
            <a:xfrm>
              <a:off x="2067" y="1649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12" name="Oval 28"/>
            <p:cNvSpPr>
              <a:spLocks noChangeArrowheads="1"/>
            </p:cNvSpPr>
            <p:nvPr/>
          </p:nvSpPr>
          <p:spPr bwMode="auto">
            <a:xfrm>
              <a:off x="2407" y="2513"/>
              <a:ext cx="92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11" name="Oval 27"/>
            <p:cNvSpPr>
              <a:spLocks noChangeArrowheads="1"/>
            </p:cNvSpPr>
            <p:nvPr/>
          </p:nvSpPr>
          <p:spPr bwMode="auto">
            <a:xfrm>
              <a:off x="2746" y="1495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10" name="Oval 26"/>
            <p:cNvSpPr>
              <a:spLocks noChangeArrowheads="1"/>
            </p:cNvSpPr>
            <p:nvPr/>
          </p:nvSpPr>
          <p:spPr bwMode="auto">
            <a:xfrm>
              <a:off x="3086" y="2405"/>
              <a:ext cx="92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09" name="Oval 25"/>
            <p:cNvSpPr>
              <a:spLocks noChangeArrowheads="1"/>
            </p:cNvSpPr>
            <p:nvPr/>
          </p:nvSpPr>
          <p:spPr bwMode="auto">
            <a:xfrm>
              <a:off x="3363" y="1881"/>
              <a:ext cx="93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08" name="Oval 24"/>
            <p:cNvSpPr>
              <a:spLocks noChangeArrowheads="1"/>
            </p:cNvSpPr>
            <p:nvPr/>
          </p:nvSpPr>
          <p:spPr bwMode="auto">
            <a:xfrm>
              <a:off x="3703" y="1773"/>
              <a:ext cx="92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07" name="Oval 23"/>
            <p:cNvSpPr>
              <a:spLocks noChangeArrowheads="1"/>
            </p:cNvSpPr>
            <p:nvPr/>
          </p:nvSpPr>
          <p:spPr bwMode="auto">
            <a:xfrm>
              <a:off x="3981" y="2543"/>
              <a:ext cx="92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06" name="Oval 22"/>
            <p:cNvSpPr>
              <a:spLocks noChangeArrowheads="1"/>
            </p:cNvSpPr>
            <p:nvPr/>
          </p:nvSpPr>
          <p:spPr bwMode="auto">
            <a:xfrm>
              <a:off x="4212" y="1711"/>
              <a:ext cx="93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05" name="Oval 21"/>
            <p:cNvSpPr>
              <a:spLocks noChangeArrowheads="1"/>
            </p:cNvSpPr>
            <p:nvPr/>
          </p:nvSpPr>
          <p:spPr bwMode="auto">
            <a:xfrm>
              <a:off x="4490" y="1696"/>
              <a:ext cx="92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04" name="Oval 20"/>
            <p:cNvSpPr>
              <a:spLocks noChangeArrowheads="1"/>
            </p:cNvSpPr>
            <p:nvPr/>
          </p:nvSpPr>
          <p:spPr bwMode="auto">
            <a:xfrm>
              <a:off x="4767" y="2482"/>
              <a:ext cx="93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03" name="Oval 19"/>
            <p:cNvSpPr>
              <a:spLocks noChangeArrowheads="1"/>
            </p:cNvSpPr>
            <p:nvPr/>
          </p:nvSpPr>
          <p:spPr bwMode="auto">
            <a:xfrm>
              <a:off x="4999" y="1973"/>
              <a:ext cx="92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02" name="Oval 18"/>
            <p:cNvSpPr>
              <a:spLocks noChangeArrowheads="1"/>
            </p:cNvSpPr>
            <p:nvPr/>
          </p:nvSpPr>
          <p:spPr bwMode="auto">
            <a:xfrm>
              <a:off x="5215" y="1572"/>
              <a:ext cx="92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auto">
            <a:xfrm>
              <a:off x="5446" y="2281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auto">
            <a:xfrm>
              <a:off x="5662" y="2420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599" name="Oval 15"/>
            <p:cNvSpPr>
              <a:spLocks noChangeArrowheads="1"/>
            </p:cNvSpPr>
            <p:nvPr/>
          </p:nvSpPr>
          <p:spPr bwMode="auto">
            <a:xfrm>
              <a:off x="5894" y="1588"/>
              <a:ext cx="92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598" name="Oval 14"/>
            <p:cNvSpPr>
              <a:spLocks noChangeArrowheads="1"/>
            </p:cNvSpPr>
            <p:nvPr/>
          </p:nvSpPr>
          <p:spPr bwMode="auto">
            <a:xfrm>
              <a:off x="6063" y="1541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597" name="Oval 13"/>
            <p:cNvSpPr>
              <a:spLocks noChangeArrowheads="1"/>
            </p:cNvSpPr>
            <p:nvPr/>
          </p:nvSpPr>
          <p:spPr bwMode="auto">
            <a:xfrm>
              <a:off x="6279" y="2405"/>
              <a:ext cx="93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596" name="Oval 12"/>
            <p:cNvSpPr>
              <a:spLocks noChangeArrowheads="1"/>
            </p:cNvSpPr>
            <p:nvPr/>
          </p:nvSpPr>
          <p:spPr bwMode="auto">
            <a:xfrm>
              <a:off x="6449" y="2312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595" name="Oval 11"/>
            <p:cNvSpPr>
              <a:spLocks noChangeArrowheads="1"/>
            </p:cNvSpPr>
            <p:nvPr/>
          </p:nvSpPr>
          <p:spPr bwMode="auto">
            <a:xfrm>
              <a:off x="6681" y="1680"/>
              <a:ext cx="92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594" name="Oval 10"/>
            <p:cNvSpPr>
              <a:spLocks noChangeArrowheads="1"/>
            </p:cNvSpPr>
            <p:nvPr/>
          </p:nvSpPr>
          <p:spPr bwMode="auto">
            <a:xfrm>
              <a:off x="6850" y="1557"/>
              <a:ext cx="93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593" name="Oval 9"/>
            <p:cNvSpPr>
              <a:spLocks noChangeArrowheads="1"/>
            </p:cNvSpPr>
            <p:nvPr/>
          </p:nvSpPr>
          <p:spPr bwMode="auto">
            <a:xfrm>
              <a:off x="7066" y="2173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592" name="Oval 8"/>
            <p:cNvSpPr>
              <a:spLocks noChangeArrowheads="1"/>
            </p:cNvSpPr>
            <p:nvPr/>
          </p:nvSpPr>
          <p:spPr bwMode="auto">
            <a:xfrm>
              <a:off x="7236" y="2451"/>
              <a:ext cx="93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591" name="Oval 7"/>
            <p:cNvSpPr>
              <a:spLocks noChangeArrowheads="1"/>
            </p:cNvSpPr>
            <p:nvPr/>
          </p:nvSpPr>
          <p:spPr bwMode="auto">
            <a:xfrm>
              <a:off x="7406" y="1942"/>
              <a:ext cx="92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590" name="Oval 6"/>
            <p:cNvSpPr>
              <a:spLocks noChangeArrowheads="1"/>
            </p:cNvSpPr>
            <p:nvPr/>
          </p:nvSpPr>
          <p:spPr bwMode="auto">
            <a:xfrm>
              <a:off x="7575" y="1541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67849" name="Rectangle 26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67728" name="Group 144"/>
          <p:cNvGrpSpPr>
            <a:grpSpLocks noChangeAspect="1"/>
          </p:cNvGrpSpPr>
          <p:nvPr/>
        </p:nvGrpSpPr>
        <p:grpSpPr bwMode="auto">
          <a:xfrm>
            <a:off x="2071670" y="4429132"/>
            <a:ext cx="5380038" cy="2200275"/>
            <a:chOff x="0" y="0"/>
            <a:chExt cx="8473" cy="3464"/>
          </a:xfrm>
        </p:grpSpPr>
        <p:sp>
          <p:nvSpPr>
            <p:cNvPr id="67848" name="AutoShape 26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473" cy="346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47" name="Rectangle 263"/>
            <p:cNvSpPr>
              <a:spLocks noChangeAspect="1" noChangeArrowheads="1"/>
            </p:cNvSpPr>
            <p:nvPr/>
          </p:nvSpPr>
          <p:spPr bwMode="auto">
            <a:xfrm>
              <a:off x="422" y="0"/>
              <a:ext cx="7820" cy="29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46" name="Rectangle 262"/>
            <p:cNvSpPr>
              <a:spLocks noChangeArrowheads="1"/>
            </p:cNvSpPr>
            <p:nvPr/>
          </p:nvSpPr>
          <p:spPr bwMode="auto">
            <a:xfrm>
              <a:off x="1111" y="478"/>
              <a:ext cx="6680" cy="2220"/>
            </a:xfrm>
            <a:prstGeom prst="rect">
              <a:avLst/>
            </a:prstGeom>
            <a:solidFill>
              <a:srgbClr val="FFFFFF"/>
            </a:solidFill>
            <a:ln w="1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45" name="Line 261"/>
            <p:cNvSpPr>
              <a:spLocks noChangeShapeType="1"/>
            </p:cNvSpPr>
            <p:nvPr/>
          </p:nvSpPr>
          <p:spPr bwMode="auto">
            <a:xfrm>
              <a:off x="1111" y="269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44" name="Line 260"/>
            <p:cNvSpPr>
              <a:spLocks noChangeShapeType="1"/>
            </p:cNvSpPr>
            <p:nvPr/>
          </p:nvSpPr>
          <p:spPr bwMode="auto">
            <a:xfrm>
              <a:off x="1111" y="47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43" name="Line 259"/>
            <p:cNvSpPr>
              <a:spLocks noChangeShapeType="1"/>
            </p:cNvSpPr>
            <p:nvPr/>
          </p:nvSpPr>
          <p:spPr bwMode="auto">
            <a:xfrm flipV="1">
              <a:off x="111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42" name="Line 258"/>
            <p:cNvSpPr>
              <a:spLocks noChangeShapeType="1"/>
            </p:cNvSpPr>
            <p:nvPr/>
          </p:nvSpPr>
          <p:spPr bwMode="auto">
            <a:xfrm flipV="1">
              <a:off x="779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41" name="Line 257"/>
            <p:cNvSpPr>
              <a:spLocks noChangeShapeType="1"/>
            </p:cNvSpPr>
            <p:nvPr/>
          </p:nvSpPr>
          <p:spPr bwMode="auto">
            <a:xfrm>
              <a:off x="1111" y="269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40" name="Line 256"/>
            <p:cNvSpPr>
              <a:spLocks noChangeShapeType="1"/>
            </p:cNvSpPr>
            <p:nvPr/>
          </p:nvSpPr>
          <p:spPr bwMode="auto">
            <a:xfrm flipV="1">
              <a:off x="111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39" name="Line 255"/>
            <p:cNvSpPr>
              <a:spLocks noChangeShapeType="1"/>
            </p:cNvSpPr>
            <p:nvPr/>
          </p:nvSpPr>
          <p:spPr bwMode="auto">
            <a:xfrm flipV="1">
              <a:off x="1620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38" name="Line 254"/>
            <p:cNvSpPr>
              <a:spLocks noChangeShapeType="1"/>
            </p:cNvSpPr>
            <p:nvPr/>
          </p:nvSpPr>
          <p:spPr bwMode="auto">
            <a:xfrm>
              <a:off x="1620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37" name="Rectangle 253"/>
            <p:cNvSpPr>
              <a:spLocks noChangeArrowheads="1"/>
            </p:cNvSpPr>
            <p:nvPr/>
          </p:nvSpPr>
          <p:spPr bwMode="auto">
            <a:xfrm>
              <a:off x="1527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836" name="Line 252"/>
            <p:cNvSpPr>
              <a:spLocks noChangeShapeType="1"/>
            </p:cNvSpPr>
            <p:nvPr/>
          </p:nvSpPr>
          <p:spPr bwMode="auto">
            <a:xfrm flipV="1">
              <a:off x="2175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35" name="Line 251"/>
            <p:cNvSpPr>
              <a:spLocks noChangeShapeType="1"/>
            </p:cNvSpPr>
            <p:nvPr/>
          </p:nvSpPr>
          <p:spPr bwMode="auto">
            <a:xfrm>
              <a:off x="2175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34" name="Rectangle 250"/>
            <p:cNvSpPr>
              <a:spLocks noChangeArrowheads="1"/>
            </p:cNvSpPr>
            <p:nvPr/>
          </p:nvSpPr>
          <p:spPr bwMode="auto">
            <a:xfrm>
              <a:off x="2083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20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833" name="Line 249"/>
            <p:cNvSpPr>
              <a:spLocks noChangeShapeType="1"/>
            </p:cNvSpPr>
            <p:nvPr/>
          </p:nvSpPr>
          <p:spPr bwMode="auto">
            <a:xfrm flipV="1">
              <a:off x="2746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32" name="Line 248"/>
            <p:cNvSpPr>
              <a:spLocks noChangeShapeType="1"/>
            </p:cNvSpPr>
            <p:nvPr/>
          </p:nvSpPr>
          <p:spPr bwMode="auto">
            <a:xfrm>
              <a:off x="2746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31" name="Rectangle 247"/>
            <p:cNvSpPr>
              <a:spLocks noChangeArrowheads="1"/>
            </p:cNvSpPr>
            <p:nvPr/>
          </p:nvSpPr>
          <p:spPr bwMode="auto">
            <a:xfrm>
              <a:off x="2654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30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830" name="Line 246"/>
            <p:cNvSpPr>
              <a:spLocks noChangeShapeType="1"/>
            </p:cNvSpPr>
            <p:nvPr/>
          </p:nvSpPr>
          <p:spPr bwMode="auto">
            <a:xfrm flipV="1">
              <a:off x="3302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29" name="Line 245"/>
            <p:cNvSpPr>
              <a:spLocks noChangeShapeType="1"/>
            </p:cNvSpPr>
            <p:nvPr/>
          </p:nvSpPr>
          <p:spPr bwMode="auto">
            <a:xfrm>
              <a:off x="3302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28" name="Rectangle 244"/>
            <p:cNvSpPr>
              <a:spLocks noChangeArrowheads="1"/>
            </p:cNvSpPr>
            <p:nvPr/>
          </p:nvSpPr>
          <p:spPr bwMode="auto">
            <a:xfrm>
              <a:off x="3209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40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827" name="Line 243"/>
            <p:cNvSpPr>
              <a:spLocks noChangeShapeType="1"/>
            </p:cNvSpPr>
            <p:nvPr/>
          </p:nvSpPr>
          <p:spPr bwMode="auto">
            <a:xfrm flipV="1">
              <a:off x="3857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26" name="Line 242"/>
            <p:cNvSpPr>
              <a:spLocks noChangeShapeType="1"/>
            </p:cNvSpPr>
            <p:nvPr/>
          </p:nvSpPr>
          <p:spPr bwMode="auto">
            <a:xfrm>
              <a:off x="3857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25" name="Rectangle 241"/>
            <p:cNvSpPr>
              <a:spLocks noChangeArrowheads="1"/>
            </p:cNvSpPr>
            <p:nvPr/>
          </p:nvSpPr>
          <p:spPr bwMode="auto">
            <a:xfrm>
              <a:off x="3765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50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824" name="Line 240"/>
            <p:cNvSpPr>
              <a:spLocks noChangeShapeType="1"/>
            </p:cNvSpPr>
            <p:nvPr/>
          </p:nvSpPr>
          <p:spPr bwMode="auto">
            <a:xfrm flipV="1">
              <a:off x="4428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23" name="Line 239"/>
            <p:cNvSpPr>
              <a:spLocks noChangeShapeType="1"/>
            </p:cNvSpPr>
            <p:nvPr/>
          </p:nvSpPr>
          <p:spPr bwMode="auto">
            <a:xfrm>
              <a:off x="4428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22" name="Rectangle 238"/>
            <p:cNvSpPr>
              <a:spLocks noChangeArrowheads="1"/>
            </p:cNvSpPr>
            <p:nvPr/>
          </p:nvSpPr>
          <p:spPr bwMode="auto">
            <a:xfrm>
              <a:off x="4335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60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821" name="Line 237"/>
            <p:cNvSpPr>
              <a:spLocks noChangeShapeType="1"/>
            </p:cNvSpPr>
            <p:nvPr/>
          </p:nvSpPr>
          <p:spPr bwMode="auto">
            <a:xfrm flipV="1">
              <a:off x="4983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20" name="Line 236"/>
            <p:cNvSpPr>
              <a:spLocks noChangeShapeType="1"/>
            </p:cNvSpPr>
            <p:nvPr/>
          </p:nvSpPr>
          <p:spPr bwMode="auto">
            <a:xfrm>
              <a:off x="4983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19" name="Rectangle 235"/>
            <p:cNvSpPr>
              <a:spLocks noChangeArrowheads="1"/>
            </p:cNvSpPr>
            <p:nvPr/>
          </p:nvSpPr>
          <p:spPr bwMode="auto">
            <a:xfrm>
              <a:off x="4891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70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818" name="Line 234"/>
            <p:cNvSpPr>
              <a:spLocks noChangeShapeType="1"/>
            </p:cNvSpPr>
            <p:nvPr/>
          </p:nvSpPr>
          <p:spPr bwMode="auto">
            <a:xfrm flipV="1">
              <a:off x="5539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17" name="Line 233"/>
            <p:cNvSpPr>
              <a:spLocks noChangeShapeType="1"/>
            </p:cNvSpPr>
            <p:nvPr/>
          </p:nvSpPr>
          <p:spPr bwMode="auto">
            <a:xfrm>
              <a:off x="5539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16" name="Rectangle 232"/>
            <p:cNvSpPr>
              <a:spLocks noChangeArrowheads="1"/>
            </p:cNvSpPr>
            <p:nvPr/>
          </p:nvSpPr>
          <p:spPr bwMode="auto">
            <a:xfrm>
              <a:off x="5446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80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815" name="Line 231"/>
            <p:cNvSpPr>
              <a:spLocks noChangeShapeType="1"/>
            </p:cNvSpPr>
            <p:nvPr/>
          </p:nvSpPr>
          <p:spPr bwMode="auto">
            <a:xfrm flipV="1">
              <a:off x="6110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14" name="Line 230"/>
            <p:cNvSpPr>
              <a:spLocks noChangeShapeType="1"/>
            </p:cNvSpPr>
            <p:nvPr/>
          </p:nvSpPr>
          <p:spPr bwMode="auto">
            <a:xfrm>
              <a:off x="6110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13" name="Rectangle 229"/>
            <p:cNvSpPr>
              <a:spLocks noChangeArrowheads="1"/>
            </p:cNvSpPr>
            <p:nvPr/>
          </p:nvSpPr>
          <p:spPr bwMode="auto">
            <a:xfrm>
              <a:off x="6017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90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812" name="Line 228"/>
            <p:cNvSpPr>
              <a:spLocks noChangeShapeType="1"/>
            </p:cNvSpPr>
            <p:nvPr/>
          </p:nvSpPr>
          <p:spPr bwMode="auto">
            <a:xfrm flipV="1">
              <a:off x="6665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11" name="Line 227"/>
            <p:cNvSpPr>
              <a:spLocks noChangeShapeType="1"/>
            </p:cNvSpPr>
            <p:nvPr/>
          </p:nvSpPr>
          <p:spPr bwMode="auto">
            <a:xfrm>
              <a:off x="6665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10" name="Rectangle 226"/>
            <p:cNvSpPr>
              <a:spLocks noChangeArrowheads="1"/>
            </p:cNvSpPr>
            <p:nvPr/>
          </p:nvSpPr>
          <p:spPr bwMode="auto">
            <a:xfrm>
              <a:off x="6526" y="2728"/>
              <a:ext cx="27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100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809" name="Line 225"/>
            <p:cNvSpPr>
              <a:spLocks noChangeShapeType="1"/>
            </p:cNvSpPr>
            <p:nvPr/>
          </p:nvSpPr>
          <p:spPr bwMode="auto">
            <a:xfrm flipV="1">
              <a:off x="7236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08" name="Line 224"/>
            <p:cNvSpPr>
              <a:spLocks noChangeShapeType="1"/>
            </p:cNvSpPr>
            <p:nvPr/>
          </p:nvSpPr>
          <p:spPr bwMode="auto">
            <a:xfrm>
              <a:off x="7236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07" name="Rectangle 223"/>
            <p:cNvSpPr>
              <a:spLocks noChangeArrowheads="1"/>
            </p:cNvSpPr>
            <p:nvPr/>
          </p:nvSpPr>
          <p:spPr bwMode="auto">
            <a:xfrm>
              <a:off x="7097" y="2728"/>
              <a:ext cx="27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110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806" name="Line 222"/>
            <p:cNvSpPr>
              <a:spLocks noChangeShapeType="1"/>
            </p:cNvSpPr>
            <p:nvPr/>
          </p:nvSpPr>
          <p:spPr bwMode="auto">
            <a:xfrm flipV="1">
              <a:off x="7791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05" name="Line 221"/>
            <p:cNvSpPr>
              <a:spLocks noChangeShapeType="1"/>
            </p:cNvSpPr>
            <p:nvPr/>
          </p:nvSpPr>
          <p:spPr bwMode="auto">
            <a:xfrm>
              <a:off x="7791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04" name="Rectangle 220"/>
            <p:cNvSpPr>
              <a:spLocks noChangeArrowheads="1"/>
            </p:cNvSpPr>
            <p:nvPr/>
          </p:nvSpPr>
          <p:spPr bwMode="auto">
            <a:xfrm>
              <a:off x="7653" y="2728"/>
              <a:ext cx="27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120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803" name="Line 219"/>
            <p:cNvSpPr>
              <a:spLocks noChangeShapeType="1"/>
            </p:cNvSpPr>
            <p:nvPr/>
          </p:nvSpPr>
          <p:spPr bwMode="auto">
            <a:xfrm>
              <a:off x="1111" y="2590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02" name="Line 218"/>
            <p:cNvSpPr>
              <a:spLocks noChangeShapeType="1"/>
            </p:cNvSpPr>
            <p:nvPr/>
          </p:nvSpPr>
          <p:spPr bwMode="auto">
            <a:xfrm flipH="1">
              <a:off x="7730" y="2590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801" name="Rectangle 217"/>
            <p:cNvSpPr>
              <a:spLocks noChangeArrowheads="1"/>
            </p:cNvSpPr>
            <p:nvPr/>
          </p:nvSpPr>
          <p:spPr bwMode="auto">
            <a:xfrm>
              <a:off x="926" y="2482"/>
              <a:ext cx="15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-2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800" name="Line 216"/>
            <p:cNvSpPr>
              <a:spLocks noChangeShapeType="1"/>
            </p:cNvSpPr>
            <p:nvPr/>
          </p:nvSpPr>
          <p:spPr bwMode="auto">
            <a:xfrm>
              <a:off x="1111" y="2096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99" name="Line 215"/>
            <p:cNvSpPr>
              <a:spLocks noChangeShapeType="1"/>
            </p:cNvSpPr>
            <p:nvPr/>
          </p:nvSpPr>
          <p:spPr bwMode="auto">
            <a:xfrm flipH="1">
              <a:off x="7730" y="2096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98" name="Rectangle 214"/>
            <p:cNvSpPr>
              <a:spLocks noChangeArrowheads="1"/>
            </p:cNvSpPr>
            <p:nvPr/>
          </p:nvSpPr>
          <p:spPr bwMode="auto">
            <a:xfrm>
              <a:off x="926" y="1989"/>
              <a:ext cx="15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-1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797" name="Line 213"/>
            <p:cNvSpPr>
              <a:spLocks noChangeShapeType="1"/>
            </p:cNvSpPr>
            <p:nvPr/>
          </p:nvSpPr>
          <p:spPr bwMode="auto">
            <a:xfrm>
              <a:off x="1111" y="1588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96" name="Line 212"/>
            <p:cNvSpPr>
              <a:spLocks noChangeShapeType="1"/>
            </p:cNvSpPr>
            <p:nvPr/>
          </p:nvSpPr>
          <p:spPr bwMode="auto">
            <a:xfrm flipH="1">
              <a:off x="7730" y="1588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95" name="Rectangle 211"/>
            <p:cNvSpPr>
              <a:spLocks noChangeArrowheads="1"/>
            </p:cNvSpPr>
            <p:nvPr/>
          </p:nvSpPr>
          <p:spPr bwMode="auto">
            <a:xfrm>
              <a:off x="972" y="1480"/>
              <a:ext cx="9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794" name="Line 210"/>
            <p:cNvSpPr>
              <a:spLocks noChangeShapeType="1"/>
            </p:cNvSpPr>
            <p:nvPr/>
          </p:nvSpPr>
          <p:spPr bwMode="auto">
            <a:xfrm>
              <a:off x="1111" y="1079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93" name="Line 209"/>
            <p:cNvSpPr>
              <a:spLocks noChangeShapeType="1"/>
            </p:cNvSpPr>
            <p:nvPr/>
          </p:nvSpPr>
          <p:spPr bwMode="auto">
            <a:xfrm flipH="1">
              <a:off x="7730" y="1079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92" name="Rectangle 208"/>
            <p:cNvSpPr>
              <a:spLocks noChangeArrowheads="1"/>
            </p:cNvSpPr>
            <p:nvPr/>
          </p:nvSpPr>
          <p:spPr bwMode="auto">
            <a:xfrm>
              <a:off x="972" y="971"/>
              <a:ext cx="9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791" name="Line 207"/>
            <p:cNvSpPr>
              <a:spLocks noChangeShapeType="1"/>
            </p:cNvSpPr>
            <p:nvPr/>
          </p:nvSpPr>
          <p:spPr bwMode="auto">
            <a:xfrm>
              <a:off x="1111" y="586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90" name="Line 206"/>
            <p:cNvSpPr>
              <a:spLocks noChangeShapeType="1"/>
            </p:cNvSpPr>
            <p:nvPr/>
          </p:nvSpPr>
          <p:spPr bwMode="auto">
            <a:xfrm flipH="1">
              <a:off x="7730" y="586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89" name="Rectangle 205"/>
            <p:cNvSpPr>
              <a:spLocks noChangeArrowheads="1"/>
            </p:cNvSpPr>
            <p:nvPr/>
          </p:nvSpPr>
          <p:spPr bwMode="auto">
            <a:xfrm>
              <a:off x="972" y="478"/>
              <a:ext cx="9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2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788" name="Line 204"/>
            <p:cNvSpPr>
              <a:spLocks noChangeShapeType="1"/>
            </p:cNvSpPr>
            <p:nvPr/>
          </p:nvSpPr>
          <p:spPr bwMode="auto">
            <a:xfrm>
              <a:off x="1111" y="269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87" name="Line 203"/>
            <p:cNvSpPr>
              <a:spLocks noChangeShapeType="1"/>
            </p:cNvSpPr>
            <p:nvPr/>
          </p:nvSpPr>
          <p:spPr bwMode="auto">
            <a:xfrm>
              <a:off x="1111" y="47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86" name="Line 202"/>
            <p:cNvSpPr>
              <a:spLocks noChangeShapeType="1"/>
            </p:cNvSpPr>
            <p:nvPr/>
          </p:nvSpPr>
          <p:spPr bwMode="auto">
            <a:xfrm flipV="1">
              <a:off x="779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85" name="Line 201"/>
            <p:cNvSpPr>
              <a:spLocks noChangeShapeType="1"/>
            </p:cNvSpPr>
            <p:nvPr/>
          </p:nvSpPr>
          <p:spPr bwMode="auto">
            <a:xfrm flipV="1">
              <a:off x="111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84" name="Freeform 200"/>
            <p:cNvSpPr>
              <a:spLocks/>
            </p:cNvSpPr>
            <p:nvPr/>
          </p:nvSpPr>
          <p:spPr bwMode="auto">
            <a:xfrm>
              <a:off x="1111" y="586"/>
              <a:ext cx="6680" cy="2004"/>
            </a:xfrm>
            <a:custGeom>
              <a:avLst/>
              <a:gdLst/>
              <a:ahLst/>
              <a:cxnLst>
                <a:cxn ang="0">
                  <a:pos x="62" y="940"/>
                </a:cxn>
                <a:cxn ang="0">
                  <a:pos x="170" y="909"/>
                </a:cxn>
                <a:cxn ang="0">
                  <a:pos x="278" y="570"/>
                </a:cxn>
                <a:cxn ang="0">
                  <a:pos x="386" y="925"/>
                </a:cxn>
                <a:cxn ang="0">
                  <a:pos x="509" y="1819"/>
                </a:cxn>
                <a:cxn ang="0">
                  <a:pos x="617" y="1711"/>
                </a:cxn>
                <a:cxn ang="0">
                  <a:pos x="725" y="539"/>
                </a:cxn>
                <a:cxn ang="0">
                  <a:pos x="848" y="262"/>
                </a:cxn>
                <a:cxn ang="0">
                  <a:pos x="956" y="986"/>
                </a:cxn>
                <a:cxn ang="0">
                  <a:pos x="1064" y="955"/>
                </a:cxn>
                <a:cxn ang="0">
                  <a:pos x="1172" y="770"/>
                </a:cxn>
                <a:cxn ang="0">
                  <a:pos x="1296" y="1695"/>
                </a:cxn>
                <a:cxn ang="0">
                  <a:pos x="1404" y="1742"/>
                </a:cxn>
                <a:cxn ang="0">
                  <a:pos x="1512" y="508"/>
                </a:cxn>
                <a:cxn ang="0">
                  <a:pos x="1635" y="632"/>
                </a:cxn>
                <a:cxn ang="0">
                  <a:pos x="1743" y="940"/>
                </a:cxn>
                <a:cxn ang="0">
                  <a:pos x="1851" y="339"/>
                </a:cxn>
                <a:cxn ang="0">
                  <a:pos x="1959" y="1295"/>
                </a:cxn>
                <a:cxn ang="0">
                  <a:pos x="2083" y="1834"/>
                </a:cxn>
                <a:cxn ang="0">
                  <a:pos x="2191" y="909"/>
                </a:cxn>
                <a:cxn ang="0">
                  <a:pos x="2299" y="1341"/>
                </a:cxn>
                <a:cxn ang="0">
                  <a:pos x="2407" y="693"/>
                </a:cxn>
                <a:cxn ang="0">
                  <a:pos x="2530" y="123"/>
                </a:cxn>
                <a:cxn ang="0">
                  <a:pos x="2638" y="1233"/>
                </a:cxn>
                <a:cxn ang="0">
                  <a:pos x="2746" y="740"/>
                </a:cxn>
                <a:cxn ang="0">
                  <a:pos x="2870" y="1649"/>
                </a:cxn>
                <a:cxn ang="0">
                  <a:pos x="2978" y="1541"/>
                </a:cxn>
                <a:cxn ang="0">
                  <a:pos x="3086" y="770"/>
                </a:cxn>
                <a:cxn ang="0">
                  <a:pos x="3194" y="1140"/>
                </a:cxn>
                <a:cxn ang="0">
                  <a:pos x="3317" y="0"/>
                </a:cxn>
                <a:cxn ang="0">
                  <a:pos x="3425" y="1156"/>
                </a:cxn>
                <a:cxn ang="0">
                  <a:pos x="3533" y="709"/>
                </a:cxn>
                <a:cxn ang="0">
                  <a:pos x="3656" y="1742"/>
                </a:cxn>
                <a:cxn ang="0">
                  <a:pos x="3764" y="1279"/>
                </a:cxn>
                <a:cxn ang="0">
                  <a:pos x="3872" y="1264"/>
                </a:cxn>
                <a:cxn ang="0">
                  <a:pos x="3980" y="693"/>
                </a:cxn>
                <a:cxn ang="0">
                  <a:pos x="4104" y="493"/>
                </a:cxn>
                <a:cxn ang="0">
                  <a:pos x="4212" y="663"/>
                </a:cxn>
                <a:cxn ang="0">
                  <a:pos x="4320" y="1017"/>
                </a:cxn>
                <a:cxn ang="0">
                  <a:pos x="4428" y="1402"/>
                </a:cxn>
                <a:cxn ang="0">
                  <a:pos x="4551" y="1541"/>
                </a:cxn>
                <a:cxn ang="0">
                  <a:pos x="4659" y="1094"/>
                </a:cxn>
                <a:cxn ang="0">
                  <a:pos x="4767" y="1002"/>
                </a:cxn>
                <a:cxn ang="0">
                  <a:pos x="4891" y="200"/>
                </a:cxn>
                <a:cxn ang="0">
                  <a:pos x="4999" y="1002"/>
                </a:cxn>
                <a:cxn ang="0">
                  <a:pos x="5107" y="478"/>
                </a:cxn>
                <a:cxn ang="0">
                  <a:pos x="5215" y="1865"/>
                </a:cxn>
                <a:cxn ang="0">
                  <a:pos x="5338" y="1063"/>
                </a:cxn>
                <a:cxn ang="0">
                  <a:pos x="5446" y="1541"/>
                </a:cxn>
                <a:cxn ang="0">
                  <a:pos x="5554" y="817"/>
                </a:cxn>
                <a:cxn ang="0">
                  <a:pos x="5678" y="277"/>
                </a:cxn>
                <a:cxn ang="0">
                  <a:pos x="5786" y="1017"/>
                </a:cxn>
                <a:cxn ang="0">
                  <a:pos x="5894" y="416"/>
                </a:cxn>
                <a:cxn ang="0">
                  <a:pos x="6002" y="1634"/>
                </a:cxn>
                <a:cxn ang="0">
                  <a:pos x="6125" y="1557"/>
                </a:cxn>
                <a:cxn ang="0">
                  <a:pos x="6233" y="925"/>
                </a:cxn>
                <a:cxn ang="0">
                  <a:pos x="6341" y="1402"/>
                </a:cxn>
                <a:cxn ang="0">
                  <a:pos x="6449" y="308"/>
                </a:cxn>
                <a:cxn ang="0">
                  <a:pos x="6572" y="323"/>
                </a:cxn>
                <a:cxn ang="0">
                  <a:pos x="6680" y="1341"/>
                </a:cxn>
              </a:cxnLst>
              <a:rect l="0" t="0" r="r" b="b"/>
              <a:pathLst>
                <a:path w="6680" h="2004">
                  <a:moveTo>
                    <a:pt x="0" y="786"/>
                  </a:moveTo>
                  <a:lnTo>
                    <a:pt x="62" y="940"/>
                  </a:lnTo>
                  <a:lnTo>
                    <a:pt x="108" y="1002"/>
                  </a:lnTo>
                  <a:lnTo>
                    <a:pt x="170" y="909"/>
                  </a:lnTo>
                  <a:lnTo>
                    <a:pt x="231" y="709"/>
                  </a:lnTo>
                  <a:lnTo>
                    <a:pt x="278" y="570"/>
                  </a:lnTo>
                  <a:lnTo>
                    <a:pt x="339" y="632"/>
                  </a:lnTo>
                  <a:lnTo>
                    <a:pt x="386" y="925"/>
                  </a:lnTo>
                  <a:lnTo>
                    <a:pt x="447" y="1402"/>
                  </a:lnTo>
                  <a:lnTo>
                    <a:pt x="509" y="1819"/>
                  </a:lnTo>
                  <a:lnTo>
                    <a:pt x="555" y="1957"/>
                  </a:lnTo>
                  <a:lnTo>
                    <a:pt x="617" y="1711"/>
                  </a:lnTo>
                  <a:lnTo>
                    <a:pt x="679" y="1140"/>
                  </a:lnTo>
                  <a:lnTo>
                    <a:pt x="725" y="539"/>
                  </a:lnTo>
                  <a:lnTo>
                    <a:pt x="787" y="200"/>
                  </a:lnTo>
                  <a:lnTo>
                    <a:pt x="848" y="262"/>
                  </a:lnTo>
                  <a:lnTo>
                    <a:pt x="895" y="616"/>
                  </a:lnTo>
                  <a:lnTo>
                    <a:pt x="956" y="986"/>
                  </a:lnTo>
                  <a:lnTo>
                    <a:pt x="1003" y="1110"/>
                  </a:lnTo>
                  <a:lnTo>
                    <a:pt x="1064" y="955"/>
                  </a:lnTo>
                  <a:lnTo>
                    <a:pt x="1126" y="740"/>
                  </a:lnTo>
                  <a:lnTo>
                    <a:pt x="1172" y="770"/>
                  </a:lnTo>
                  <a:lnTo>
                    <a:pt x="1234" y="1156"/>
                  </a:lnTo>
                  <a:lnTo>
                    <a:pt x="1296" y="1695"/>
                  </a:lnTo>
                  <a:lnTo>
                    <a:pt x="1342" y="1973"/>
                  </a:lnTo>
                  <a:lnTo>
                    <a:pt x="1404" y="1742"/>
                  </a:lnTo>
                  <a:lnTo>
                    <a:pt x="1466" y="1094"/>
                  </a:lnTo>
                  <a:lnTo>
                    <a:pt x="1512" y="508"/>
                  </a:lnTo>
                  <a:lnTo>
                    <a:pt x="1574" y="339"/>
                  </a:lnTo>
                  <a:lnTo>
                    <a:pt x="1635" y="632"/>
                  </a:lnTo>
                  <a:lnTo>
                    <a:pt x="1682" y="955"/>
                  </a:lnTo>
                  <a:lnTo>
                    <a:pt x="1743" y="940"/>
                  </a:lnTo>
                  <a:lnTo>
                    <a:pt x="1790" y="585"/>
                  </a:lnTo>
                  <a:lnTo>
                    <a:pt x="1851" y="339"/>
                  </a:lnTo>
                  <a:lnTo>
                    <a:pt x="1913" y="601"/>
                  </a:lnTo>
                  <a:lnTo>
                    <a:pt x="1959" y="1295"/>
                  </a:lnTo>
                  <a:lnTo>
                    <a:pt x="2021" y="1865"/>
                  </a:lnTo>
                  <a:lnTo>
                    <a:pt x="2083" y="1834"/>
                  </a:lnTo>
                  <a:lnTo>
                    <a:pt x="2129" y="1325"/>
                  </a:lnTo>
                  <a:lnTo>
                    <a:pt x="2191" y="909"/>
                  </a:lnTo>
                  <a:lnTo>
                    <a:pt x="2252" y="1002"/>
                  </a:lnTo>
                  <a:lnTo>
                    <a:pt x="2299" y="1341"/>
                  </a:lnTo>
                  <a:lnTo>
                    <a:pt x="2360" y="1310"/>
                  </a:lnTo>
                  <a:lnTo>
                    <a:pt x="2407" y="693"/>
                  </a:lnTo>
                  <a:lnTo>
                    <a:pt x="2468" y="77"/>
                  </a:lnTo>
                  <a:lnTo>
                    <a:pt x="2530" y="123"/>
                  </a:lnTo>
                  <a:lnTo>
                    <a:pt x="2576" y="755"/>
                  </a:lnTo>
                  <a:lnTo>
                    <a:pt x="2638" y="1233"/>
                  </a:lnTo>
                  <a:lnTo>
                    <a:pt x="2700" y="1094"/>
                  </a:lnTo>
                  <a:lnTo>
                    <a:pt x="2746" y="740"/>
                  </a:lnTo>
                  <a:lnTo>
                    <a:pt x="2808" y="940"/>
                  </a:lnTo>
                  <a:lnTo>
                    <a:pt x="2870" y="1649"/>
                  </a:lnTo>
                  <a:lnTo>
                    <a:pt x="2916" y="2004"/>
                  </a:lnTo>
                  <a:lnTo>
                    <a:pt x="2978" y="1541"/>
                  </a:lnTo>
                  <a:lnTo>
                    <a:pt x="3024" y="848"/>
                  </a:lnTo>
                  <a:lnTo>
                    <a:pt x="3086" y="770"/>
                  </a:lnTo>
                  <a:lnTo>
                    <a:pt x="3147" y="1171"/>
                  </a:lnTo>
                  <a:lnTo>
                    <a:pt x="3194" y="1140"/>
                  </a:lnTo>
                  <a:lnTo>
                    <a:pt x="3255" y="447"/>
                  </a:lnTo>
                  <a:lnTo>
                    <a:pt x="3317" y="0"/>
                  </a:lnTo>
                  <a:lnTo>
                    <a:pt x="3363" y="447"/>
                  </a:lnTo>
                  <a:lnTo>
                    <a:pt x="3425" y="1156"/>
                  </a:lnTo>
                  <a:lnTo>
                    <a:pt x="3487" y="1125"/>
                  </a:lnTo>
                  <a:lnTo>
                    <a:pt x="3533" y="709"/>
                  </a:lnTo>
                  <a:lnTo>
                    <a:pt x="3595" y="925"/>
                  </a:lnTo>
                  <a:lnTo>
                    <a:pt x="3656" y="1742"/>
                  </a:lnTo>
                  <a:lnTo>
                    <a:pt x="3703" y="1942"/>
                  </a:lnTo>
                  <a:lnTo>
                    <a:pt x="3764" y="1279"/>
                  </a:lnTo>
                  <a:lnTo>
                    <a:pt x="3811" y="863"/>
                  </a:lnTo>
                  <a:lnTo>
                    <a:pt x="3872" y="1264"/>
                  </a:lnTo>
                  <a:lnTo>
                    <a:pt x="3934" y="1433"/>
                  </a:lnTo>
                  <a:lnTo>
                    <a:pt x="3980" y="693"/>
                  </a:lnTo>
                  <a:lnTo>
                    <a:pt x="4042" y="77"/>
                  </a:lnTo>
                  <a:lnTo>
                    <a:pt x="4104" y="493"/>
                  </a:lnTo>
                  <a:lnTo>
                    <a:pt x="4150" y="1033"/>
                  </a:lnTo>
                  <a:lnTo>
                    <a:pt x="4212" y="663"/>
                  </a:lnTo>
                  <a:lnTo>
                    <a:pt x="4274" y="308"/>
                  </a:lnTo>
                  <a:lnTo>
                    <a:pt x="4320" y="1017"/>
                  </a:lnTo>
                  <a:lnTo>
                    <a:pt x="4382" y="1742"/>
                  </a:lnTo>
                  <a:lnTo>
                    <a:pt x="4428" y="1402"/>
                  </a:lnTo>
                  <a:lnTo>
                    <a:pt x="4490" y="986"/>
                  </a:lnTo>
                  <a:lnTo>
                    <a:pt x="4551" y="1541"/>
                  </a:lnTo>
                  <a:lnTo>
                    <a:pt x="4598" y="1880"/>
                  </a:lnTo>
                  <a:lnTo>
                    <a:pt x="4659" y="1094"/>
                  </a:lnTo>
                  <a:lnTo>
                    <a:pt x="4721" y="524"/>
                  </a:lnTo>
                  <a:lnTo>
                    <a:pt x="4767" y="1002"/>
                  </a:lnTo>
                  <a:lnTo>
                    <a:pt x="4829" y="1048"/>
                  </a:lnTo>
                  <a:lnTo>
                    <a:pt x="4891" y="200"/>
                  </a:lnTo>
                  <a:lnTo>
                    <a:pt x="4937" y="169"/>
                  </a:lnTo>
                  <a:lnTo>
                    <a:pt x="4999" y="1002"/>
                  </a:lnTo>
                  <a:lnTo>
                    <a:pt x="5045" y="971"/>
                  </a:lnTo>
                  <a:lnTo>
                    <a:pt x="5107" y="478"/>
                  </a:lnTo>
                  <a:lnTo>
                    <a:pt x="5168" y="1140"/>
                  </a:lnTo>
                  <a:lnTo>
                    <a:pt x="5215" y="1865"/>
                  </a:lnTo>
                  <a:lnTo>
                    <a:pt x="5276" y="1325"/>
                  </a:lnTo>
                  <a:lnTo>
                    <a:pt x="5338" y="1063"/>
                  </a:lnTo>
                  <a:lnTo>
                    <a:pt x="5384" y="1772"/>
                  </a:lnTo>
                  <a:lnTo>
                    <a:pt x="5446" y="1541"/>
                  </a:lnTo>
                  <a:lnTo>
                    <a:pt x="5508" y="585"/>
                  </a:lnTo>
                  <a:lnTo>
                    <a:pt x="5554" y="817"/>
                  </a:lnTo>
                  <a:lnTo>
                    <a:pt x="5616" y="1140"/>
                  </a:lnTo>
                  <a:lnTo>
                    <a:pt x="5678" y="277"/>
                  </a:lnTo>
                  <a:lnTo>
                    <a:pt x="5724" y="154"/>
                  </a:lnTo>
                  <a:lnTo>
                    <a:pt x="5786" y="1017"/>
                  </a:lnTo>
                  <a:lnTo>
                    <a:pt x="5832" y="770"/>
                  </a:lnTo>
                  <a:lnTo>
                    <a:pt x="5894" y="416"/>
                  </a:lnTo>
                  <a:lnTo>
                    <a:pt x="5955" y="1387"/>
                  </a:lnTo>
                  <a:lnTo>
                    <a:pt x="6002" y="1634"/>
                  </a:lnTo>
                  <a:lnTo>
                    <a:pt x="6063" y="971"/>
                  </a:lnTo>
                  <a:lnTo>
                    <a:pt x="6125" y="1557"/>
                  </a:lnTo>
                  <a:lnTo>
                    <a:pt x="6171" y="1911"/>
                  </a:lnTo>
                  <a:lnTo>
                    <a:pt x="6233" y="925"/>
                  </a:lnTo>
                  <a:lnTo>
                    <a:pt x="6295" y="1002"/>
                  </a:lnTo>
                  <a:lnTo>
                    <a:pt x="6341" y="1402"/>
                  </a:lnTo>
                  <a:lnTo>
                    <a:pt x="6403" y="416"/>
                  </a:lnTo>
                  <a:lnTo>
                    <a:pt x="6449" y="308"/>
                  </a:lnTo>
                  <a:lnTo>
                    <a:pt x="6511" y="1002"/>
                  </a:lnTo>
                  <a:lnTo>
                    <a:pt x="6572" y="323"/>
                  </a:lnTo>
                  <a:lnTo>
                    <a:pt x="6619" y="339"/>
                  </a:lnTo>
                  <a:lnTo>
                    <a:pt x="6680" y="1341"/>
                  </a:lnTo>
                </a:path>
              </a:pathLst>
            </a:cu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83" name="Rectangle 199"/>
            <p:cNvSpPr>
              <a:spLocks noChangeArrowheads="1"/>
            </p:cNvSpPr>
            <p:nvPr/>
          </p:nvSpPr>
          <p:spPr bwMode="auto">
            <a:xfrm>
              <a:off x="3842" y="231"/>
              <a:ext cx="150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IMF 1;   iteration 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7782" name="Oval 198"/>
            <p:cNvSpPr>
              <a:spLocks noChangeArrowheads="1"/>
            </p:cNvSpPr>
            <p:nvPr/>
          </p:nvSpPr>
          <p:spPr bwMode="auto">
            <a:xfrm>
              <a:off x="1342" y="1110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81" name="Oval 197"/>
            <p:cNvSpPr>
              <a:spLocks noChangeArrowheads="1"/>
            </p:cNvSpPr>
            <p:nvPr/>
          </p:nvSpPr>
          <p:spPr bwMode="auto">
            <a:xfrm>
              <a:off x="1851" y="740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80" name="Oval 196"/>
            <p:cNvSpPr>
              <a:spLocks noChangeArrowheads="1"/>
            </p:cNvSpPr>
            <p:nvPr/>
          </p:nvSpPr>
          <p:spPr bwMode="auto">
            <a:xfrm>
              <a:off x="2191" y="1279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79" name="Oval 195"/>
            <p:cNvSpPr>
              <a:spLocks noChangeArrowheads="1"/>
            </p:cNvSpPr>
            <p:nvPr/>
          </p:nvSpPr>
          <p:spPr bwMode="auto">
            <a:xfrm>
              <a:off x="2638" y="879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78" name="Oval 194"/>
            <p:cNvSpPr>
              <a:spLocks noChangeArrowheads="1"/>
            </p:cNvSpPr>
            <p:nvPr/>
          </p:nvSpPr>
          <p:spPr bwMode="auto">
            <a:xfrm>
              <a:off x="2916" y="879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77" name="Oval 193"/>
            <p:cNvSpPr>
              <a:spLocks noChangeArrowheads="1"/>
            </p:cNvSpPr>
            <p:nvPr/>
          </p:nvSpPr>
          <p:spPr bwMode="auto">
            <a:xfrm>
              <a:off x="3255" y="1449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76" name="Oval 192"/>
            <p:cNvSpPr>
              <a:spLocks noChangeArrowheads="1"/>
            </p:cNvSpPr>
            <p:nvPr/>
          </p:nvSpPr>
          <p:spPr bwMode="auto">
            <a:xfrm>
              <a:off x="3533" y="617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75" name="Oval 191"/>
            <p:cNvSpPr>
              <a:spLocks noChangeArrowheads="1"/>
            </p:cNvSpPr>
            <p:nvPr/>
          </p:nvSpPr>
          <p:spPr bwMode="auto">
            <a:xfrm>
              <a:off x="3811" y="1279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74" name="Oval 190"/>
            <p:cNvSpPr>
              <a:spLocks noChangeArrowheads="1"/>
            </p:cNvSpPr>
            <p:nvPr/>
          </p:nvSpPr>
          <p:spPr bwMode="auto">
            <a:xfrm>
              <a:off x="4150" y="1310"/>
              <a:ext cx="93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73" name="Oval 189"/>
            <p:cNvSpPr>
              <a:spLocks noChangeArrowheads="1"/>
            </p:cNvSpPr>
            <p:nvPr/>
          </p:nvSpPr>
          <p:spPr bwMode="auto">
            <a:xfrm>
              <a:off x="4382" y="540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72" name="Oval 188"/>
            <p:cNvSpPr>
              <a:spLocks noChangeArrowheads="1"/>
            </p:cNvSpPr>
            <p:nvPr/>
          </p:nvSpPr>
          <p:spPr bwMode="auto">
            <a:xfrm>
              <a:off x="4598" y="1249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71" name="Oval 187"/>
            <p:cNvSpPr>
              <a:spLocks noChangeArrowheads="1"/>
            </p:cNvSpPr>
            <p:nvPr/>
          </p:nvSpPr>
          <p:spPr bwMode="auto">
            <a:xfrm>
              <a:off x="4875" y="1403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70" name="Oval 186"/>
            <p:cNvSpPr>
              <a:spLocks noChangeArrowheads="1"/>
            </p:cNvSpPr>
            <p:nvPr/>
          </p:nvSpPr>
          <p:spPr bwMode="auto">
            <a:xfrm>
              <a:off x="5107" y="617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69" name="Oval 185"/>
            <p:cNvSpPr>
              <a:spLocks noChangeArrowheads="1"/>
            </p:cNvSpPr>
            <p:nvPr/>
          </p:nvSpPr>
          <p:spPr bwMode="auto">
            <a:xfrm>
              <a:off x="5338" y="848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68" name="Oval 184"/>
            <p:cNvSpPr>
              <a:spLocks noChangeArrowheads="1"/>
            </p:cNvSpPr>
            <p:nvPr/>
          </p:nvSpPr>
          <p:spPr bwMode="auto">
            <a:xfrm>
              <a:off x="5554" y="1526"/>
              <a:ext cx="93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67" name="Oval 183"/>
            <p:cNvSpPr>
              <a:spLocks noChangeArrowheads="1"/>
            </p:cNvSpPr>
            <p:nvPr/>
          </p:nvSpPr>
          <p:spPr bwMode="auto">
            <a:xfrm>
              <a:off x="5786" y="1064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66" name="Oval 182"/>
            <p:cNvSpPr>
              <a:spLocks noChangeArrowheads="1"/>
            </p:cNvSpPr>
            <p:nvPr/>
          </p:nvSpPr>
          <p:spPr bwMode="auto">
            <a:xfrm>
              <a:off x="6002" y="709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65" name="Oval 181"/>
            <p:cNvSpPr>
              <a:spLocks noChangeArrowheads="1"/>
            </p:cNvSpPr>
            <p:nvPr/>
          </p:nvSpPr>
          <p:spPr bwMode="auto">
            <a:xfrm>
              <a:off x="6171" y="1017"/>
              <a:ext cx="93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64" name="Oval 180"/>
            <p:cNvSpPr>
              <a:spLocks noChangeArrowheads="1"/>
            </p:cNvSpPr>
            <p:nvPr/>
          </p:nvSpPr>
          <p:spPr bwMode="auto">
            <a:xfrm>
              <a:off x="6403" y="1603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63" name="Oval 179"/>
            <p:cNvSpPr>
              <a:spLocks noChangeArrowheads="1"/>
            </p:cNvSpPr>
            <p:nvPr/>
          </p:nvSpPr>
          <p:spPr bwMode="auto">
            <a:xfrm>
              <a:off x="6573" y="1125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62" name="Oval 178"/>
            <p:cNvSpPr>
              <a:spLocks noChangeArrowheads="1"/>
            </p:cNvSpPr>
            <p:nvPr/>
          </p:nvSpPr>
          <p:spPr bwMode="auto">
            <a:xfrm>
              <a:off x="6789" y="694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61" name="Oval 177"/>
            <p:cNvSpPr>
              <a:spLocks noChangeArrowheads="1"/>
            </p:cNvSpPr>
            <p:nvPr/>
          </p:nvSpPr>
          <p:spPr bwMode="auto">
            <a:xfrm>
              <a:off x="6958" y="956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60" name="Oval 176"/>
            <p:cNvSpPr>
              <a:spLocks noChangeArrowheads="1"/>
            </p:cNvSpPr>
            <p:nvPr/>
          </p:nvSpPr>
          <p:spPr bwMode="auto">
            <a:xfrm>
              <a:off x="7128" y="1511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59" name="Oval 175"/>
            <p:cNvSpPr>
              <a:spLocks noChangeArrowheads="1"/>
            </p:cNvSpPr>
            <p:nvPr/>
          </p:nvSpPr>
          <p:spPr bwMode="auto">
            <a:xfrm>
              <a:off x="7298" y="1464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58" name="Oval 174"/>
            <p:cNvSpPr>
              <a:spLocks noChangeArrowheads="1"/>
            </p:cNvSpPr>
            <p:nvPr/>
          </p:nvSpPr>
          <p:spPr bwMode="auto">
            <a:xfrm>
              <a:off x="7514" y="848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57" name="Oval 173"/>
            <p:cNvSpPr>
              <a:spLocks noChangeArrowheads="1"/>
            </p:cNvSpPr>
            <p:nvPr/>
          </p:nvSpPr>
          <p:spPr bwMode="auto">
            <a:xfrm>
              <a:off x="7637" y="863"/>
              <a:ext cx="93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56" name="Freeform 172"/>
            <p:cNvSpPr>
              <a:spLocks/>
            </p:cNvSpPr>
            <p:nvPr/>
          </p:nvSpPr>
          <p:spPr bwMode="auto">
            <a:xfrm>
              <a:off x="1111" y="586"/>
              <a:ext cx="6680" cy="1063"/>
            </a:xfrm>
            <a:custGeom>
              <a:avLst/>
              <a:gdLst/>
              <a:ahLst/>
              <a:cxnLst>
                <a:cxn ang="0">
                  <a:pos x="62" y="786"/>
                </a:cxn>
                <a:cxn ang="0">
                  <a:pos x="170" y="709"/>
                </a:cxn>
                <a:cxn ang="0">
                  <a:pos x="278" y="570"/>
                </a:cxn>
                <a:cxn ang="0">
                  <a:pos x="386" y="416"/>
                </a:cxn>
                <a:cxn ang="0">
                  <a:pos x="509" y="262"/>
                </a:cxn>
                <a:cxn ang="0">
                  <a:pos x="617" y="169"/>
                </a:cxn>
                <a:cxn ang="0">
                  <a:pos x="725" y="154"/>
                </a:cxn>
                <a:cxn ang="0">
                  <a:pos x="848" y="277"/>
                </a:cxn>
                <a:cxn ang="0">
                  <a:pos x="956" y="478"/>
                </a:cxn>
                <a:cxn ang="0">
                  <a:pos x="1064" y="678"/>
                </a:cxn>
                <a:cxn ang="0">
                  <a:pos x="1172" y="755"/>
                </a:cxn>
                <a:cxn ang="0">
                  <a:pos x="1296" y="709"/>
                </a:cxn>
                <a:cxn ang="0">
                  <a:pos x="1404" y="585"/>
                </a:cxn>
                <a:cxn ang="0">
                  <a:pos x="1512" y="416"/>
                </a:cxn>
                <a:cxn ang="0">
                  <a:pos x="1635" y="277"/>
                </a:cxn>
                <a:cxn ang="0">
                  <a:pos x="1743" y="231"/>
                </a:cxn>
                <a:cxn ang="0">
                  <a:pos x="1851" y="339"/>
                </a:cxn>
                <a:cxn ang="0">
                  <a:pos x="1959" y="601"/>
                </a:cxn>
                <a:cxn ang="0">
                  <a:pos x="2083" y="878"/>
                </a:cxn>
                <a:cxn ang="0">
                  <a:pos x="2191" y="909"/>
                </a:cxn>
                <a:cxn ang="0">
                  <a:pos x="2299" y="585"/>
                </a:cxn>
                <a:cxn ang="0">
                  <a:pos x="2407" y="185"/>
                </a:cxn>
                <a:cxn ang="0">
                  <a:pos x="2530" y="92"/>
                </a:cxn>
                <a:cxn ang="0">
                  <a:pos x="2638" y="370"/>
                </a:cxn>
                <a:cxn ang="0">
                  <a:pos x="2746" y="740"/>
                </a:cxn>
                <a:cxn ang="0">
                  <a:pos x="2870" y="1002"/>
                </a:cxn>
                <a:cxn ang="0">
                  <a:pos x="2978" y="1017"/>
                </a:cxn>
                <a:cxn ang="0">
                  <a:pos x="3086" y="770"/>
                </a:cxn>
                <a:cxn ang="0">
                  <a:pos x="3194" y="293"/>
                </a:cxn>
                <a:cxn ang="0">
                  <a:pos x="3317" y="0"/>
                </a:cxn>
                <a:cxn ang="0">
                  <a:pos x="3425" y="231"/>
                </a:cxn>
                <a:cxn ang="0">
                  <a:pos x="3533" y="709"/>
                </a:cxn>
                <a:cxn ang="0">
                  <a:pos x="3656" y="986"/>
                </a:cxn>
                <a:cxn ang="0">
                  <a:pos x="3764" y="986"/>
                </a:cxn>
                <a:cxn ang="0">
                  <a:pos x="3872" y="678"/>
                </a:cxn>
                <a:cxn ang="0">
                  <a:pos x="3980" y="231"/>
                </a:cxn>
                <a:cxn ang="0">
                  <a:pos x="4104" y="15"/>
                </a:cxn>
                <a:cxn ang="0">
                  <a:pos x="4212" y="138"/>
                </a:cxn>
                <a:cxn ang="0">
                  <a:pos x="4320" y="524"/>
                </a:cxn>
                <a:cxn ang="0">
                  <a:pos x="4428" y="909"/>
                </a:cxn>
                <a:cxn ang="0">
                  <a:pos x="4551" y="971"/>
                </a:cxn>
                <a:cxn ang="0">
                  <a:pos x="4659" y="693"/>
                </a:cxn>
                <a:cxn ang="0">
                  <a:pos x="4767" y="370"/>
                </a:cxn>
                <a:cxn ang="0">
                  <a:pos x="4891" y="185"/>
                </a:cxn>
                <a:cxn ang="0">
                  <a:pos x="4999" y="216"/>
                </a:cxn>
                <a:cxn ang="0">
                  <a:pos x="5107" y="478"/>
                </a:cxn>
                <a:cxn ang="0">
                  <a:pos x="5215" y="878"/>
                </a:cxn>
                <a:cxn ang="0">
                  <a:pos x="5338" y="1063"/>
                </a:cxn>
                <a:cxn ang="0">
                  <a:pos x="5446" y="786"/>
                </a:cxn>
                <a:cxn ang="0">
                  <a:pos x="5554" y="401"/>
                </a:cxn>
                <a:cxn ang="0">
                  <a:pos x="5678" y="185"/>
                </a:cxn>
                <a:cxn ang="0">
                  <a:pos x="5786" y="185"/>
                </a:cxn>
                <a:cxn ang="0">
                  <a:pos x="5894" y="416"/>
                </a:cxn>
                <a:cxn ang="0">
                  <a:pos x="6002" y="817"/>
                </a:cxn>
                <a:cxn ang="0">
                  <a:pos x="6125" y="1048"/>
                </a:cxn>
                <a:cxn ang="0">
                  <a:pos x="6233" y="925"/>
                </a:cxn>
                <a:cxn ang="0">
                  <a:pos x="6341" y="585"/>
                </a:cxn>
                <a:cxn ang="0">
                  <a:pos x="6449" y="308"/>
                </a:cxn>
                <a:cxn ang="0">
                  <a:pos x="6572" y="323"/>
                </a:cxn>
                <a:cxn ang="0">
                  <a:pos x="6680" y="323"/>
                </a:cxn>
              </a:cxnLst>
              <a:rect l="0" t="0" r="r" b="b"/>
              <a:pathLst>
                <a:path w="6680" h="1063">
                  <a:moveTo>
                    <a:pt x="0" y="786"/>
                  </a:moveTo>
                  <a:lnTo>
                    <a:pt x="62" y="786"/>
                  </a:lnTo>
                  <a:lnTo>
                    <a:pt x="108" y="755"/>
                  </a:lnTo>
                  <a:lnTo>
                    <a:pt x="170" y="709"/>
                  </a:lnTo>
                  <a:lnTo>
                    <a:pt x="231" y="647"/>
                  </a:lnTo>
                  <a:lnTo>
                    <a:pt x="278" y="570"/>
                  </a:lnTo>
                  <a:lnTo>
                    <a:pt x="339" y="493"/>
                  </a:lnTo>
                  <a:lnTo>
                    <a:pt x="386" y="416"/>
                  </a:lnTo>
                  <a:lnTo>
                    <a:pt x="447" y="339"/>
                  </a:lnTo>
                  <a:lnTo>
                    <a:pt x="509" y="262"/>
                  </a:lnTo>
                  <a:lnTo>
                    <a:pt x="555" y="216"/>
                  </a:lnTo>
                  <a:lnTo>
                    <a:pt x="617" y="169"/>
                  </a:lnTo>
                  <a:lnTo>
                    <a:pt x="679" y="154"/>
                  </a:lnTo>
                  <a:lnTo>
                    <a:pt x="725" y="154"/>
                  </a:lnTo>
                  <a:lnTo>
                    <a:pt x="787" y="200"/>
                  </a:lnTo>
                  <a:lnTo>
                    <a:pt x="848" y="277"/>
                  </a:lnTo>
                  <a:lnTo>
                    <a:pt x="895" y="370"/>
                  </a:lnTo>
                  <a:lnTo>
                    <a:pt x="956" y="478"/>
                  </a:lnTo>
                  <a:lnTo>
                    <a:pt x="1003" y="585"/>
                  </a:lnTo>
                  <a:lnTo>
                    <a:pt x="1064" y="678"/>
                  </a:lnTo>
                  <a:lnTo>
                    <a:pt x="1126" y="740"/>
                  </a:lnTo>
                  <a:lnTo>
                    <a:pt x="1172" y="755"/>
                  </a:lnTo>
                  <a:lnTo>
                    <a:pt x="1234" y="755"/>
                  </a:lnTo>
                  <a:lnTo>
                    <a:pt x="1296" y="709"/>
                  </a:lnTo>
                  <a:lnTo>
                    <a:pt x="1342" y="663"/>
                  </a:lnTo>
                  <a:lnTo>
                    <a:pt x="1404" y="585"/>
                  </a:lnTo>
                  <a:lnTo>
                    <a:pt x="1466" y="508"/>
                  </a:lnTo>
                  <a:lnTo>
                    <a:pt x="1512" y="416"/>
                  </a:lnTo>
                  <a:lnTo>
                    <a:pt x="1574" y="339"/>
                  </a:lnTo>
                  <a:lnTo>
                    <a:pt x="1635" y="277"/>
                  </a:lnTo>
                  <a:lnTo>
                    <a:pt x="1682" y="246"/>
                  </a:lnTo>
                  <a:lnTo>
                    <a:pt x="1743" y="231"/>
                  </a:lnTo>
                  <a:lnTo>
                    <a:pt x="1790" y="262"/>
                  </a:lnTo>
                  <a:lnTo>
                    <a:pt x="1851" y="339"/>
                  </a:lnTo>
                  <a:lnTo>
                    <a:pt x="1913" y="462"/>
                  </a:lnTo>
                  <a:lnTo>
                    <a:pt x="1959" y="601"/>
                  </a:lnTo>
                  <a:lnTo>
                    <a:pt x="2021" y="755"/>
                  </a:lnTo>
                  <a:lnTo>
                    <a:pt x="2083" y="878"/>
                  </a:lnTo>
                  <a:lnTo>
                    <a:pt x="2129" y="940"/>
                  </a:lnTo>
                  <a:lnTo>
                    <a:pt x="2191" y="909"/>
                  </a:lnTo>
                  <a:lnTo>
                    <a:pt x="2252" y="770"/>
                  </a:lnTo>
                  <a:lnTo>
                    <a:pt x="2299" y="585"/>
                  </a:lnTo>
                  <a:lnTo>
                    <a:pt x="2360" y="370"/>
                  </a:lnTo>
                  <a:lnTo>
                    <a:pt x="2407" y="185"/>
                  </a:lnTo>
                  <a:lnTo>
                    <a:pt x="2468" y="77"/>
                  </a:lnTo>
                  <a:lnTo>
                    <a:pt x="2530" y="92"/>
                  </a:lnTo>
                  <a:lnTo>
                    <a:pt x="2576" y="200"/>
                  </a:lnTo>
                  <a:lnTo>
                    <a:pt x="2638" y="370"/>
                  </a:lnTo>
                  <a:lnTo>
                    <a:pt x="2700" y="555"/>
                  </a:lnTo>
                  <a:lnTo>
                    <a:pt x="2746" y="740"/>
                  </a:lnTo>
                  <a:lnTo>
                    <a:pt x="2808" y="894"/>
                  </a:lnTo>
                  <a:lnTo>
                    <a:pt x="2870" y="1002"/>
                  </a:lnTo>
                  <a:lnTo>
                    <a:pt x="2916" y="1033"/>
                  </a:lnTo>
                  <a:lnTo>
                    <a:pt x="2978" y="1017"/>
                  </a:lnTo>
                  <a:lnTo>
                    <a:pt x="3024" y="940"/>
                  </a:lnTo>
                  <a:lnTo>
                    <a:pt x="3086" y="770"/>
                  </a:lnTo>
                  <a:lnTo>
                    <a:pt x="3147" y="539"/>
                  </a:lnTo>
                  <a:lnTo>
                    <a:pt x="3194" y="293"/>
                  </a:lnTo>
                  <a:lnTo>
                    <a:pt x="3255" y="77"/>
                  </a:lnTo>
                  <a:lnTo>
                    <a:pt x="3317" y="0"/>
                  </a:lnTo>
                  <a:lnTo>
                    <a:pt x="3363" y="61"/>
                  </a:lnTo>
                  <a:lnTo>
                    <a:pt x="3425" y="231"/>
                  </a:lnTo>
                  <a:lnTo>
                    <a:pt x="3487" y="478"/>
                  </a:lnTo>
                  <a:lnTo>
                    <a:pt x="3533" y="709"/>
                  </a:lnTo>
                  <a:lnTo>
                    <a:pt x="3595" y="878"/>
                  </a:lnTo>
                  <a:lnTo>
                    <a:pt x="3656" y="986"/>
                  </a:lnTo>
                  <a:lnTo>
                    <a:pt x="3703" y="1017"/>
                  </a:lnTo>
                  <a:lnTo>
                    <a:pt x="3764" y="986"/>
                  </a:lnTo>
                  <a:lnTo>
                    <a:pt x="3811" y="863"/>
                  </a:lnTo>
                  <a:lnTo>
                    <a:pt x="3872" y="678"/>
                  </a:lnTo>
                  <a:lnTo>
                    <a:pt x="3934" y="447"/>
                  </a:lnTo>
                  <a:lnTo>
                    <a:pt x="3980" y="231"/>
                  </a:lnTo>
                  <a:lnTo>
                    <a:pt x="4042" y="77"/>
                  </a:lnTo>
                  <a:lnTo>
                    <a:pt x="4104" y="15"/>
                  </a:lnTo>
                  <a:lnTo>
                    <a:pt x="4150" y="46"/>
                  </a:lnTo>
                  <a:lnTo>
                    <a:pt x="4212" y="138"/>
                  </a:lnTo>
                  <a:lnTo>
                    <a:pt x="4274" y="308"/>
                  </a:lnTo>
                  <a:lnTo>
                    <a:pt x="4320" y="524"/>
                  </a:lnTo>
                  <a:lnTo>
                    <a:pt x="4382" y="724"/>
                  </a:lnTo>
                  <a:lnTo>
                    <a:pt x="4428" y="909"/>
                  </a:lnTo>
                  <a:lnTo>
                    <a:pt x="4490" y="986"/>
                  </a:lnTo>
                  <a:lnTo>
                    <a:pt x="4551" y="971"/>
                  </a:lnTo>
                  <a:lnTo>
                    <a:pt x="4598" y="863"/>
                  </a:lnTo>
                  <a:lnTo>
                    <a:pt x="4659" y="693"/>
                  </a:lnTo>
                  <a:lnTo>
                    <a:pt x="4721" y="524"/>
                  </a:lnTo>
                  <a:lnTo>
                    <a:pt x="4767" y="370"/>
                  </a:lnTo>
                  <a:lnTo>
                    <a:pt x="4829" y="246"/>
                  </a:lnTo>
                  <a:lnTo>
                    <a:pt x="4891" y="185"/>
                  </a:lnTo>
                  <a:lnTo>
                    <a:pt x="4937" y="169"/>
                  </a:lnTo>
                  <a:lnTo>
                    <a:pt x="4999" y="216"/>
                  </a:lnTo>
                  <a:lnTo>
                    <a:pt x="5045" y="323"/>
                  </a:lnTo>
                  <a:lnTo>
                    <a:pt x="5107" y="478"/>
                  </a:lnTo>
                  <a:lnTo>
                    <a:pt x="5168" y="678"/>
                  </a:lnTo>
                  <a:lnTo>
                    <a:pt x="5215" y="878"/>
                  </a:lnTo>
                  <a:lnTo>
                    <a:pt x="5276" y="1033"/>
                  </a:lnTo>
                  <a:lnTo>
                    <a:pt x="5338" y="1063"/>
                  </a:lnTo>
                  <a:lnTo>
                    <a:pt x="5384" y="971"/>
                  </a:lnTo>
                  <a:lnTo>
                    <a:pt x="5446" y="786"/>
                  </a:lnTo>
                  <a:lnTo>
                    <a:pt x="5508" y="585"/>
                  </a:lnTo>
                  <a:lnTo>
                    <a:pt x="5554" y="401"/>
                  </a:lnTo>
                  <a:lnTo>
                    <a:pt x="5616" y="277"/>
                  </a:lnTo>
                  <a:lnTo>
                    <a:pt x="5678" y="185"/>
                  </a:lnTo>
                  <a:lnTo>
                    <a:pt x="5724" y="154"/>
                  </a:lnTo>
                  <a:lnTo>
                    <a:pt x="5786" y="185"/>
                  </a:lnTo>
                  <a:lnTo>
                    <a:pt x="5832" y="262"/>
                  </a:lnTo>
                  <a:lnTo>
                    <a:pt x="5894" y="416"/>
                  </a:lnTo>
                  <a:lnTo>
                    <a:pt x="5955" y="616"/>
                  </a:lnTo>
                  <a:lnTo>
                    <a:pt x="6002" y="817"/>
                  </a:lnTo>
                  <a:lnTo>
                    <a:pt x="6063" y="971"/>
                  </a:lnTo>
                  <a:lnTo>
                    <a:pt x="6125" y="1048"/>
                  </a:lnTo>
                  <a:lnTo>
                    <a:pt x="6171" y="1033"/>
                  </a:lnTo>
                  <a:lnTo>
                    <a:pt x="6233" y="925"/>
                  </a:lnTo>
                  <a:lnTo>
                    <a:pt x="6295" y="770"/>
                  </a:lnTo>
                  <a:lnTo>
                    <a:pt x="6341" y="585"/>
                  </a:lnTo>
                  <a:lnTo>
                    <a:pt x="6403" y="416"/>
                  </a:lnTo>
                  <a:lnTo>
                    <a:pt x="6449" y="308"/>
                  </a:lnTo>
                  <a:lnTo>
                    <a:pt x="6511" y="293"/>
                  </a:lnTo>
                  <a:lnTo>
                    <a:pt x="6572" y="323"/>
                  </a:lnTo>
                  <a:lnTo>
                    <a:pt x="6619" y="354"/>
                  </a:lnTo>
                  <a:lnTo>
                    <a:pt x="6680" y="323"/>
                  </a:lnTo>
                </a:path>
              </a:pathLst>
            </a:custGeom>
            <a:noFill/>
            <a:ln w="1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55" name="Oval 171"/>
            <p:cNvSpPr>
              <a:spLocks noChangeArrowheads="1"/>
            </p:cNvSpPr>
            <p:nvPr/>
          </p:nvSpPr>
          <p:spPr bwMode="auto">
            <a:xfrm>
              <a:off x="1173" y="1541"/>
              <a:ext cx="92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54" name="Oval 170"/>
            <p:cNvSpPr>
              <a:spLocks noChangeArrowheads="1"/>
            </p:cNvSpPr>
            <p:nvPr/>
          </p:nvSpPr>
          <p:spPr bwMode="auto">
            <a:xfrm>
              <a:off x="1620" y="2497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53" name="Oval 169"/>
            <p:cNvSpPr>
              <a:spLocks noChangeArrowheads="1"/>
            </p:cNvSpPr>
            <p:nvPr/>
          </p:nvSpPr>
          <p:spPr bwMode="auto">
            <a:xfrm>
              <a:off x="2067" y="1649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52" name="Oval 168"/>
            <p:cNvSpPr>
              <a:spLocks noChangeArrowheads="1"/>
            </p:cNvSpPr>
            <p:nvPr/>
          </p:nvSpPr>
          <p:spPr bwMode="auto">
            <a:xfrm>
              <a:off x="2407" y="2513"/>
              <a:ext cx="92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51" name="Oval 167"/>
            <p:cNvSpPr>
              <a:spLocks noChangeArrowheads="1"/>
            </p:cNvSpPr>
            <p:nvPr/>
          </p:nvSpPr>
          <p:spPr bwMode="auto">
            <a:xfrm>
              <a:off x="2746" y="1495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50" name="Oval 166"/>
            <p:cNvSpPr>
              <a:spLocks noChangeArrowheads="1"/>
            </p:cNvSpPr>
            <p:nvPr/>
          </p:nvSpPr>
          <p:spPr bwMode="auto">
            <a:xfrm>
              <a:off x="3086" y="2405"/>
              <a:ext cx="92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49" name="Oval 165"/>
            <p:cNvSpPr>
              <a:spLocks noChangeArrowheads="1"/>
            </p:cNvSpPr>
            <p:nvPr/>
          </p:nvSpPr>
          <p:spPr bwMode="auto">
            <a:xfrm>
              <a:off x="3363" y="1881"/>
              <a:ext cx="93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48" name="Oval 164"/>
            <p:cNvSpPr>
              <a:spLocks noChangeArrowheads="1"/>
            </p:cNvSpPr>
            <p:nvPr/>
          </p:nvSpPr>
          <p:spPr bwMode="auto">
            <a:xfrm>
              <a:off x="3703" y="1773"/>
              <a:ext cx="92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47" name="Oval 163"/>
            <p:cNvSpPr>
              <a:spLocks noChangeArrowheads="1"/>
            </p:cNvSpPr>
            <p:nvPr/>
          </p:nvSpPr>
          <p:spPr bwMode="auto">
            <a:xfrm>
              <a:off x="3981" y="2543"/>
              <a:ext cx="92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46" name="Oval 162"/>
            <p:cNvSpPr>
              <a:spLocks noChangeArrowheads="1"/>
            </p:cNvSpPr>
            <p:nvPr/>
          </p:nvSpPr>
          <p:spPr bwMode="auto">
            <a:xfrm>
              <a:off x="4212" y="1711"/>
              <a:ext cx="93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45" name="Oval 161"/>
            <p:cNvSpPr>
              <a:spLocks noChangeArrowheads="1"/>
            </p:cNvSpPr>
            <p:nvPr/>
          </p:nvSpPr>
          <p:spPr bwMode="auto">
            <a:xfrm>
              <a:off x="4490" y="1696"/>
              <a:ext cx="92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44" name="Oval 160"/>
            <p:cNvSpPr>
              <a:spLocks noChangeArrowheads="1"/>
            </p:cNvSpPr>
            <p:nvPr/>
          </p:nvSpPr>
          <p:spPr bwMode="auto">
            <a:xfrm>
              <a:off x="4767" y="2482"/>
              <a:ext cx="93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43" name="Oval 159"/>
            <p:cNvSpPr>
              <a:spLocks noChangeArrowheads="1"/>
            </p:cNvSpPr>
            <p:nvPr/>
          </p:nvSpPr>
          <p:spPr bwMode="auto">
            <a:xfrm>
              <a:off x="4999" y="1973"/>
              <a:ext cx="92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42" name="Oval 158"/>
            <p:cNvSpPr>
              <a:spLocks noChangeArrowheads="1"/>
            </p:cNvSpPr>
            <p:nvPr/>
          </p:nvSpPr>
          <p:spPr bwMode="auto">
            <a:xfrm>
              <a:off x="5215" y="1572"/>
              <a:ext cx="92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41" name="Oval 157"/>
            <p:cNvSpPr>
              <a:spLocks noChangeArrowheads="1"/>
            </p:cNvSpPr>
            <p:nvPr/>
          </p:nvSpPr>
          <p:spPr bwMode="auto">
            <a:xfrm>
              <a:off x="5446" y="2281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40" name="Oval 156"/>
            <p:cNvSpPr>
              <a:spLocks noChangeArrowheads="1"/>
            </p:cNvSpPr>
            <p:nvPr/>
          </p:nvSpPr>
          <p:spPr bwMode="auto">
            <a:xfrm>
              <a:off x="5662" y="2420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39" name="Oval 155"/>
            <p:cNvSpPr>
              <a:spLocks noChangeArrowheads="1"/>
            </p:cNvSpPr>
            <p:nvPr/>
          </p:nvSpPr>
          <p:spPr bwMode="auto">
            <a:xfrm>
              <a:off x="5894" y="1588"/>
              <a:ext cx="92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38" name="Oval 154"/>
            <p:cNvSpPr>
              <a:spLocks noChangeArrowheads="1"/>
            </p:cNvSpPr>
            <p:nvPr/>
          </p:nvSpPr>
          <p:spPr bwMode="auto">
            <a:xfrm>
              <a:off x="6063" y="1541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37" name="Oval 153"/>
            <p:cNvSpPr>
              <a:spLocks noChangeArrowheads="1"/>
            </p:cNvSpPr>
            <p:nvPr/>
          </p:nvSpPr>
          <p:spPr bwMode="auto">
            <a:xfrm>
              <a:off x="6279" y="2405"/>
              <a:ext cx="93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36" name="Oval 152"/>
            <p:cNvSpPr>
              <a:spLocks noChangeArrowheads="1"/>
            </p:cNvSpPr>
            <p:nvPr/>
          </p:nvSpPr>
          <p:spPr bwMode="auto">
            <a:xfrm>
              <a:off x="6449" y="2312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35" name="Oval 151"/>
            <p:cNvSpPr>
              <a:spLocks noChangeArrowheads="1"/>
            </p:cNvSpPr>
            <p:nvPr/>
          </p:nvSpPr>
          <p:spPr bwMode="auto">
            <a:xfrm>
              <a:off x="6681" y="1680"/>
              <a:ext cx="92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34" name="Oval 150"/>
            <p:cNvSpPr>
              <a:spLocks noChangeArrowheads="1"/>
            </p:cNvSpPr>
            <p:nvPr/>
          </p:nvSpPr>
          <p:spPr bwMode="auto">
            <a:xfrm>
              <a:off x="6850" y="1557"/>
              <a:ext cx="93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33" name="Oval 149"/>
            <p:cNvSpPr>
              <a:spLocks noChangeArrowheads="1"/>
            </p:cNvSpPr>
            <p:nvPr/>
          </p:nvSpPr>
          <p:spPr bwMode="auto">
            <a:xfrm>
              <a:off x="7066" y="2173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32" name="Oval 148"/>
            <p:cNvSpPr>
              <a:spLocks noChangeArrowheads="1"/>
            </p:cNvSpPr>
            <p:nvPr/>
          </p:nvSpPr>
          <p:spPr bwMode="auto">
            <a:xfrm>
              <a:off x="7236" y="2451"/>
              <a:ext cx="93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31" name="Oval 147"/>
            <p:cNvSpPr>
              <a:spLocks noChangeArrowheads="1"/>
            </p:cNvSpPr>
            <p:nvPr/>
          </p:nvSpPr>
          <p:spPr bwMode="auto">
            <a:xfrm>
              <a:off x="7406" y="1942"/>
              <a:ext cx="92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30" name="Oval 146"/>
            <p:cNvSpPr>
              <a:spLocks noChangeArrowheads="1"/>
            </p:cNvSpPr>
            <p:nvPr/>
          </p:nvSpPr>
          <p:spPr bwMode="auto">
            <a:xfrm>
              <a:off x="7575" y="1541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729" name="Freeform 145"/>
            <p:cNvSpPr>
              <a:spLocks/>
            </p:cNvSpPr>
            <p:nvPr/>
          </p:nvSpPr>
          <p:spPr bwMode="auto">
            <a:xfrm>
              <a:off x="1111" y="1495"/>
              <a:ext cx="6680" cy="1095"/>
            </a:xfrm>
            <a:custGeom>
              <a:avLst/>
              <a:gdLst/>
              <a:ahLst/>
              <a:cxnLst>
                <a:cxn ang="0">
                  <a:pos x="62" y="46"/>
                </a:cxn>
                <a:cxn ang="0">
                  <a:pos x="170" y="185"/>
                </a:cxn>
                <a:cxn ang="0">
                  <a:pos x="278" y="493"/>
                </a:cxn>
                <a:cxn ang="0">
                  <a:pos x="386" y="833"/>
                </a:cxn>
                <a:cxn ang="0">
                  <a:pos x="509" y="1033"/>
                </a:cxn>
                <a:cxn ang="0">
                  <a:pos x="617" y="987"/>
                </a:cxn>
                <a:cxn ang="0">
                  <a:pos x="725" y="709"/>
                </a:cxn>
                <a:cxn ang="0">
                  <a:pos x="848" y="370"/>
                </a:cxn>
                <a:cxn ang="0">
                  <a:pos x="956" y="185"/>
                </a:cxn>
                <a:cxn ang="0">
                  <a:pos x="1064" y="324"/>
                </a:cxn>
                <a:cxn ang="0">
                  <a:pos x="1172" y="709"/>
                </a:cxn>
                <a:cxn ang="0">
                  <a:pos x="1296" y="1033"/>
                </a:cxn>
                <a:cxn ang="0">
                  <a:pos x="1404" y="971"/>
                </a:cxn>
                <a:cxn ang="0">
                  <a:pos x="1512" y="540"/>
                </a:cxn>
                <a:cxn ang="0">
                  <a:pos x="1635" y="139"/>
                </a:cxn>
                <a:cxn ang="0">
                  <a:pos x="1743" y="93"/>
                </a:cxn>
                <a:cxn ang="0">
                  <a:pos x="1851" y="432"/>
                </a:cxn>
                <a:cxn ang="0">
                  <a:pos x="1959" y="848"/>
                </a:cxn>
                <a:cxn ang="0">
                  <a:pos x="2083" y="971"/>
                </a:cxn>
                <a:cxn ang="0">
                  <a:pos x="2191" y="755"/>
                </a:cxn>
                <a:cxn ang="0">
                  <a:pos x="2299" y="432"/>
                </a:cxn>
                <a:cxn ang="0">
                  <a:pos x="2407" y="201"/>
                </a:cxn>
                <a:cxn ang="0">
                  <a:pos x="2530" y="139"/>
                </a:cxn>
                <a:cxn ang="0">
                  <a:pos x="2638" y="324"/>
                </a:cxn>
                <a:cxn ang="0">
                  <a:pos x="2746" y="740"/>
                </a:cxn>
                <a:cxn ang="0">
                  <a:pos x="2870" y="1079"/>
                </a:cxn>
                <a:cxn ang="0">
                  <a:pos x="2978" y="971"/>
                </a:cxn>
                <a:cxn ang="0">
                  <a:pos x="3086" y="493"/>
                </a:cxn>
                <a:cxn ang="0">
                  <a:pos x="3194" y="108"/>
                </a:cxn>
                <a:cxn ang="0">
                  <a:pos x="3317" y="46"/>
                </a:cxn>
                <a:cxn ang="0">
                  <a:pos x="3425" y="247"/>
                </a:cxn>
                <a:cxn ang="0">
                  <a:pos x="3533" y="632"/>
                </a:cxn>
                <a:cxn ang="0">
                  <a:pos x="3656" y="971"/>
                </a:cxn>
                <a:cxn ang="0">
                  <a:pos x="3764" y="1002"/>
                </a:cxn>
                <a:cxn ang="0">
                  <a:pos x="3872" y="725"/>
                </a:cxn>
                <a:cxn ang="0">
                  <a:pos x="3980" y="339"/>
                </a:cxn>
                <a:cxn ang="0">
                  <a:pos x="4104" y="108"/>
                </a:cxn>
                <a:cxn ang="0">
                  <a:pos x="4212" y="231"/>
                </a:cxn>
                <a:cxn ang="0">
                  <a:pos x="4320" y="632"/>
                </a:cxn>
                <a:cxn ang="0">
                  <a:pos x="4428" y="987"/>
                </a:cxn>
                <a:cxn ang="0">
                  <a:pos x="4551" y="1064"/>
                </a:cxn>
                <a:cxn ang="0">
                  <a:pos x="4659" y="802"/>
                </a:cxn>
                <a:cxn ang="0">
                  <a:pos x="4767" y="324"/>
                </a:cxn>
                <a:cxn ang="0">
                  <a:pos x="4891" y="16"/>
                </a:cxn>
                <a:cxn ang="0">
                  <a:pos x="4999" y="93"/>
                </a:cxn>
                <a:cxn ang="0">
                  <a:pos x="5107" y="540"/>
                </a:cxn>
                <a:cxn ang="0">
                  <a:pos x="5215" y="956"/>
                </a:cxn>
                <a:cxn ang="0">
                  <a:pos x="5338" y="971"/>
                </a:cxn>
                <a:cxn ang="0">
                  <a:pos x="5446" y="709"/>
                </a:cxn>
                <a:cxn ang="0">
                  <a:pos x="5554" y="386"/>
                </a:cxn>
                <a:cxn ang="0">
                  <a:pos x="5678" y="139"/>
                </a:cxn>
                <a:cxn ang="0">
                  <a:pos x="5786" y="108"/>
                </a:cxn>
                <a:cxn ang="0">
                  <a:pos x="5894" y="355"/>
                </a:cxn>
                <a:cxn ang="0">
                  <a:pos x="6002" y="725"/>
                </a:cxn>
                <a:cxn ang="0">
                  <a:pos x="6125" y="987"/>
                </a:cxn>
                <a:cxn ang="0">
                  <a:pos x="6233" y="894"/>
                </a:cxn>
                <a:cxn ang="0">
                  <a:pos x="6341" y="493"/>
                </a:cxn>
                <a:cxn ang="0">
                  <a:pos x="6449" y="170"/>
                </a:cxn>
                <a:cxn ang="0">
                  <a:pos x="6572" y="93"/>
                </a:cxn>
                <a:cxn ang="0">
                  <a:pos x="6680" y="432"/>
                </a:cxn>
              </a:cxnLst>
              <a:rect l="0" t="0" r="r" b="b"/>
              <a:pathLst>
                <a:path w="6680" h="1095">
                  <a:moveTo>
                    <a:pt x="0" y="93"/>
                  </a:moveTo>
                  <a:lnTo>
                    <a:pt x="62" y="46"/>
                  </a:lnTo>
                  <a:lnTo>
                    <a:pt x="108" y="93"/>
                  </a:lnTo>
                  <a:lnTo>
                    <a:pt x="170" y="185"/>
                  </a:lnTo>
                  <a:lnTo>
                    <a:pt x="231" y="339"/>
                  </a:lnTo>
                  <a:lnTo>
                    <a:pt x="278" y="493"/>
                  </a:lnTo>
                  <a:lnTo>
                    <a:pt x="339" y="663"/>
                  </a:lnTo>
                  <a:lnTo>
                    <a:pt x="386" y="833"/>
                  </a:lnTo>
                  <a:lnTo>
                    <a:pt x="447" y="956"/>
                  </a:lnTo>
                  <a:lnTo>
                    <a:pt x="509" y="1033"/>
                  </a:lnTo>
                  <a:lnTo>
                    <a:pt x="555" y="1048"/>
                  </a:lnTo>
                  <a:lnTo>
                    <a:pt x="617" y="987"/>
                  </a:lnTo>
                  <a:lnTo>
                    <a:pt x="679" y="863"/>
                  </a:lnTo>
                  <a:lnTo>
                    <a:pt x="725" y="709"/>
                  </a:lnTo>
                  <a:lnTo>
                    <a:pt x="787" y="524"/>
                  </a:lnTo>
                  <a:lnTo>
                    <a:pt x="848" y="370"/>
                  </a:lnTo>
                  <a:lnTo>
                    <a:pt x="895" y="247"/>
                  </a:lnTo>
                  <a:lnTo>
                    <a:pt x="956" y="185"/>
                  </a:lnTo>
                  <a:lnTo>
                    <a:pt x="1003" y="201"/>
                  </a:lnTo>
                  <a:lnTo>
                    <a:pt x="1064" y="324"/>
                  </a:lnTo>
                  <a:lnTo>
                    <a:pt x="1126" y="493"/>
                  </a:lnTo>
                  <a:lnTo>
                    <a:pt x="1172" y="709"/>
                  </a:lnTo>
                  <a:lnTo>
                    <a:pt x="1234" y="894"/>
                  </a:lnTo>
                  <a:lnTo>
                    <a:pt x="1296" y="1033"/>
                  </a:lnTo>
                  <a:lnTo>
                    <a:pt x="1342" y="1064"/>
                  </a:lnTo>
                  <a:lnTo>
                    <a:pt x="1404" y="971"/>
                  </a:lnTo>
                  <a:lnTo>
                    <a:pt x="1466" y="786"/>
                  </a:lnTo>
                  <a:lnTo>
                    <a:pt x="1512" y="540"/>
                  </a:lnTo>
                  <a:lnTo>
                    <a:pt x="1574" y="308"/>
                  </a:lnTo>
                  <a:lnTo>
                    <a:pt x="1635" y="139"/>
                  </a:lnTo>
                  <a:lnTo>
                    <a:pt x="1682" y="46"/>
                  </a:lnTo>
                  <a:lnTo>
                    <a:pt x="1743" y="93"/>
                  </a:lnTo>
                  <a:lnTo>
                    <a:pt x="1790" y="231"/>
                  </a:lnTo>
                  <a:lnTo>
                    <a:pt x="1851" y="432"/>
                  </a:lnTo>
                  <a:lnTo>
                    <a:pt x="1913" y="663"/>
                  </a:lnTo>
                  <a:lnTo>
                    <a:pt x="1959" y="848"/>
                  </a:lnTo>
                  <a:lnTo>
                    <a:pt x="2021" y="956"/>
                  </a:lnTo>
                  <a:lnTo>
                    <a:pt x="2083" y="971"/>
                  </a:lnTo>
                  <a:lnTo>
                    <a:pt x="2129" y="894"/>
                  </a:lnTo>
                  <a:lnTo>
                    <a:pt x="2191" y="755"/>
                  </a:lnTo>
                  <a:lnTo>
                    <a:pt x="2252" y="601"/>
                  </a:lnTo>
                  <a:lnTo>
                    <a:pt x="2299" y="432"/>
                  </a:lnTo>
                  <a:lnTo>
                    <a:pt x="2360" y="293"/>
                  </a:lnTo>
                  <a:lnTo>
                    <a:pt x="2407" y="201"/>
                  </a:lnTo>
                  <a:lnTo>
                    <a:pt x="2468" y="139"/>
                  </a:lnTo>
                  <a:lnTo>
                    <a:pt x="2530" y="139"/>
                  </a:lnTo>
                  <a:lnTo>
                    <a:pt x="2576" y="201"/>
                  </a:lnTo>
                  <a:lnTo>
                    <a:pt x="2638" y="324"/>
                  </a:lnTo>
                  <a:lnTo>
                    <a:pt x="2700" y="524"/>
                  </a:lnTo>
                  <a:lnTo>
                    <a:pt x="2746" y="740"/>
                  </a:lnTo>
                  <a:lnTo>
                    <a:pt x="2808" y="940"/>
                  </a:lnTo>
                  <a:lnTo>
                    <a:pt x="2870" y="1079"/>
                  </a:lnTo>
                  <a:lnTo>
                    <a:pt x="2916" y="1095"/>
                  </a:lnTo>
                  <a:lnTo>
                    <a:pt x="2978" y="971"/>
                  </a:lnTo>
                  <a:lnTo>
                    <a:pt x="3024" y="755"/>
                  </a:lnTo>
                  <a:lnTo>
                    <a:pt x="3086" y="493"/>
                  </a:lnTo>
                  <a:lnTo>
                    <a:pt x="3147" y="262"/>
                  </a:lnTo>
                  <a:lnTo>
                    <a:pt x="3194" y="108"/>
                  </a:lnTo>
                  <a:lnTo>
                    <a:pt x="3255" y="31"/>
                  </a:lnTo>
                  <a:lnTo>
                    <a:pt x="3317" y="46"/>
                  </a:lnTo>
                  <a:lnTo>
                    <a:pt x="3363" y="108"/>
                  </a:lnTo>
                  <a:lnTo>
                    <a:pt x="3425" y="247"/>
                  </a:lnTo>
                  <a:lnTo>
                    <a:pt x="3487" y="432"/>
                  </a:lnTo>
                  <a:lnTo>
                    <a:pt x="3533" y="632"/>
                  </a:lnTo>
                  <a:lnTo>
                    <a:pt x="3595" y="817"/>
                  </a:lnTo>
                  <a:lnTo>
                    <a:pt x="3656" y="971"/>
                  </a:lnTo>
                  <a:lnTo>
                    <a:pt x="3703" y="1033"/>
                  </a:lnTo>
                  <a:lnTo>
                    <a:pt x="3764" y="1002"/>
                  </a:lnTo>
                  <a:lnTo>
                    <a:pt x="3811" y="894"/>
                  </a:lnTo>
                  <a:lnTo>
                    <a:pt x="3872" y="725"/>
                  </a:lnTo>
                  <a:lnTo>
                    <a:pt x="3934" y="524"/>
                  </a:lnTo>
                  <a:lnTo>
                    <a:pt x="3980" y="339"/>
                  </a:lnTo>
                  <a:lnTo>
                    <a:pt x="4042" y="201"/>
                  </a:lnTo>
                  <a:lnTo>
                    <a:pt x="4104" y="108"/>
                  </a:lnTo>
                  <a:lnTo>
                    <a:pt x="4150" y="124"/>
                  </a:lnTo>
                  <a:lnTo>
                    <a:pt x="4212" y="231"/>
                  </a:lnTo>
                  <a:lnTo>
                    <a:pt x="4274" y="416"/>
                  </a:lnTo>
                  <a:lnTo>
                    <a:pt x="4320" y="632"/>
                  </a:lnTo>
                  <a:lnTo>
                    <a:pt x="4382" y="833"/>
                  </a:lnTo>
                  <a:lnTo>
                    <a:pt x="4428" y="987"/>
                  </a:lnTo>
                  <a:lnTo>
                    <a:pt x="4490" y="1064"/>
                  </a:lnTo>
                  <a:lnTo>
                    <a:pt x="4551" y="1064"/>
                  </a:lnTo>
                  <a:lnTo>
                    <a:pt x="4598" y="971"/>
                  </a:lnTo>
                  <a:lnTo>
                    <a:pt x="4659" y="802"/>
                  </a:lnTo>
                  <a:lnTo>
                    <a:pt x="4721" y="571"/>
                  </a:lnTo>
                  <a:lnTo>
                    <a:pt x="4767" y="324"/>
                  </a:lnTo>
                  <a:lnTo>
                    <a:pt x="4829" y="139"/>
                  </a:lnTo>
                  <a:lnTo>
                    <a:pt x="4891" y="16"/>
                  </a:lnTo>
                  <a:lnTo>
                    <a:pt x="4937" y="0"/>
                  </a:lnTo>
                  <a:lnTo>
                    <a:pt x="4999" y="93"/>
                  </a:lnTo>
                  <a:lnTo>
                    <a:pt x="5045" y="293"/>
                  </a:lnTo>
                  <a:lnTo>
                    <a:pt x="5107" y="540"/>
                  </a:lnTo>
                  <a:lnTo>
                    <a:pt x="5168" y="786"/>
                  </a:lnTo>
                  <a:lnTo>
                    <a:pt x="5215" y="956"/>
                  </a:lnTo>
                  <a:lnTo>
                    <a:pt x="5276" y="1018"/>
                  </a:lnTo>
                  <a:lnTo>
                    <a:pt x="5338" y="971"/>
                  </a:lnTo>
                  <a:lnTo>
                    <a:pt x="5384" y="863"/>
                  </a:lnTo>
                  <a:lnTo>
                    <a:pt x="5446" y="709"/>
                  </a:lnTo>
                  <a:lnTo>
                    <a:pt x="5508" y="555"/>
                  </a:lnTo>
                  <a:lnTo>
                    <a:pt x="5554" y="386"/>
                  </a:lnTo>
                  <a:lnTo>
                    <a:pt x="5616" y="231"/>
                  </a:lnTo>
                  <a:lnTo>
                    <a:pt x="5678" y="139"/>
                  </a:lnTo>
                  <a:lnTo>
                    <a:pt x="5724" y="93"/>
                  </a:lnTo>
                  <a:lnTo>
                    <a:pt x="5786" y="108"/>
                  </a:lnTo>
                  <a:lnTo>
                    <a:pt x="5832" y="201"/>
                  </a:lnTo>
                  <a:lnTo>
                    <a:pt x="5894" y="355"/>
                  </a:lnTo>
                  <a:lnTo>
                    <a:pt x="5955" y="540"/>
                  </a:lnTo>
                  <a:lnTo>
                    <a:pt x="6002" y="725"/>
                  </a:lnTo>
                  <a:lnTo>
                    <a:pt x="6063" y="879"/>
                  </a:lnTo>
                  <a:lnTo>
                    <a:pt x="6125" y="987"/>
                  </a:lnTo>
                  <a:lnTo>
                    <a:pt x="6171" y="1002"/>
                  </a:lnTo>
                  <a:lnTo>
                    <a:pt x="6233" y="894"/>
                  </a:lnTo>
                  <a:lnTo>
                    <a:pt x="6295" y="709"/>
                  </a:lnTo>
                  <a:lnTo>
                    <a:pt x="6341" y="493"/>
                  </a:lnTo>
                  <a:lnTo>
                    <a:pt x="6403" y="308"/>
                  </a:lnTo>
                  <a:lnTo>
                    <a:pt x="6449" y="170"/>
                  </a:lnTo>
                  <a:lnTo>
                    <a:pt x="6511" y="93"/>
                  </a:lnTo>
                  <a:lnTo>
                    <a:pt x="6572" y="93"/>
                  </a:lnTo>
                  <a:lnTo>
                    <a:pt x="6619" y="201"/>
                  </a:lnTo>
                  <a:lnTo>
                    <a:pt x="6680" y="432"/>
                  </a:lnTo>
                </a:path>
              </a:pathLst>
            </a:custGeom>
            <a:noFill/>
            <a:ln w="1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49" name="投影片編號版面配置區 2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39</a:t>
            </a:fld>
            <a:endParaRPr lang="fr-FR" altLang="zh-TW"/>
          </a:p>
        </p:txBody>
      </p:sp>
      <p:sp>
        <p:nvSpPr>
          <p:cNvPr id="250" name="頁尾版面配置區 2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>
              <a:spcBef>
                <a:spcPct val="30000"/>
              </a:spcBef>
              <a:buNone/>
              <a:tabLst>
                <a:tab pos="914400" algn="l"/>
              </a:tabLst>
            </a:pPr>
            <a:r>
              <a:rPr lang="en-US" altLang="zh-TW" sz="2400" dirty="0" smtClean="0">
                <a:ea typeface="標楷體" pitchFamily="65" charset="-120"/>
              </a:rPr>
              <a:t>Example: </a:t>
            </a:r>
            <a:r>
              <a:rPr lang="en-US" altLang="zh-TW" sz="2400" i="1" dirty="0" smtClean="0">
                <a:ea typeface="標楷體" pitchFamily="65" charset="-120"/>
              </a:rPr>
              <a:t>x</a:t>
            </a:r>
            <a:r>
              <a:rPr lang="en-US" altLang="zh-TW" sz="2400" dirty="0" smtClean="0">
                <a:ea typeface="標楷體" pitchFamily="65" charset="-120"/>
              </a:rPr>
              <a:t>(</a:t>
            </a:r>
            <a:r>
              <a:rPr lang="en-US" altLang="zh-TW" sz="2400" i="1" dirty="0" smtClean="0">
                <a:ea typeface="標楷體" pitchFamily="65" charset="-120"/>
              </a:rPr>
              <a:t>t</a:t>
            </a:r>
            <a:r>
              <a:rPr lang="en-US" altLang="zh-TW" sz="2400" dirty="0" smtClean="0">
                <a:ea typeface="標楷體" pitchFamily="65" charset="-120"/>
              </a:rPr>
              <a:t>) = </a:t>
            </a:r>
            <a:r>
              <a:rPr lang="en-US" altLang="zh-TW" sz="2400" dirty="0" err="1" smtClean="0">
                <a:ea typeface="標楷體" pitchFamily="65" charset="-120"/>
              </a:rPr>
              <a:t>cos</a:t>
            </a:r>
            <a:r>
              <a:rPr lang="en-US" altLang="zh-TW" sz="2400" dirty="0" smtClean="0">
                <a:ea typeface="標楷體" pitchFamily="65" charset="-120"/>
              </a:rPr>
              <a:t>(</a:t>
            </a:r>
            <a:r>
              <a:rPr lang="en-US" altLang="zh-TW" sz="2400" i="1" dirty="0" smtClean="0">
                <a:ea typeface="標楷體" pitchFamily="65" charset="-120"/>
                <a:sym typeface="Symbol" pitchFamily="18" charset="2"/>
              </a:rPr>
              <a:t></a:t>
            </a:r>
            <a:r>
              <a:rPr lang="en-US" altLang="zh-TW" sz="2400" i="1" dirty="0" smtClean="0">
                <a:ea typeface="標楷體" pitchFamily="65" charset="-120"/>
              </a:rPr>
              <a:t> t</a:t>
            </a:r>
            <a:r>
              <a:rPr lang="en-US" altLang="zh-TW" sz="2400" dirty="0" smtClean="0">
                <a:ea typeface="標楷體" pitchFamily="65" charset="-120"/>
                <a:sym typeface="Symbol" pitchFamily="18" charset="2"/>
              </a:rPr>
              <a:t>) when </a:t>
            </a:r>
            <a:r>
              <a:rPr lang="en-US" altLang="zh-TW" sz="2400" i="1" dirty="0" smtClean="0">
                <a:ea typeface="標楷體" pitchFamily="65" charset="-120"/>
                <a:sym typeface="Symbol" pitchFamily="18" charset="2"/>
              </a:rPr>
              <a:t>t</a:t>
            </a:r>
            <a:r>
              <a:rPr lang="en-US" altLang="zh-TW" sz="2400" dirty="0" smtClean="0">
                <a:ea typeface="標楷體" pitchFamily="65" charset="-120"/>
                <a:sym typeface="Symbol" pitchFamily="18" charset="2"/>
              </a:rPr>
              <a:t> &lt; 10,</a:t>
            </a:r>
            <a:endParaRPr lang="en-US" altLang="zh-TW" sz="2400" i="1" dirty="0" smtClean="0">
              <a:ea typeface="標楷體" pitchFamily="65" charset="-120"/>
              <a:sym typeface="Symbol" pitchFamily="18" charset="2"/>
            </a:endParaRPr>
          </a:p>
          <a:p>
            <a:pPr eaLnBrk="0" hangingPunct="0">
              <a:spcBef>
                <a:spcPct val="30000"/>
              </a:spcBef>
              <a:buNone/>
              <a:tabLst>
                <a:tab pos="914400" algn="l"/>
              </a:tabLst>
            </a:pPr>
            <a:r>
              <a:rPr lang="en-US" altLang="zh-TW" sz="2400" i="1" dirty="0" smtClean="0">
                <a:ea typeface="標楷體" pitchFamily="65" charset="-120"/>
                <a:sym typeface="Symbol" pitchFamily="18" charset="2"/>
              </a:rPr>
              <a:t>	            x</a:t>
            </a:r>
            <a:r>
              <a:rPr lang="en-US" altLang="zh-TW" sz="2400" dirty="0" smtClean="0">
                <a:ea typeface="標楷體" pitchFamily="65" charset="-120"/>
                <a:sym typeface="Symbol" pitchFamily="18" charset="2"/>
              </a:rPr>
              <a:t>(</a:t>
            </a:r>
            <a:r>
              <a:rPr lang="en-US" altLang="zh-TW" sz="2400" i="1" dirty="0" smtClean="0">
                <a:ea typeface="標楷體" pitchFamily="65" charset="-120"/>
                <a:sym typeface="Symbol" pitchFamily="18" charset="2"/>
              </a:rPr>
              <a:t>t</a:t>
            </a:r>
            <a:r>
              <a:rPr lang="en-US" altLang="zh-TW" sz="2400" dirty="0" smtClean="0">
                <a:ea typeface="標楷體" pitchFamily="65" charset="-120"/>
                <a:sym typeface="Symbol" pitchFamily="18" charset="2"/>
              </a:rPr>
              <a:t>) = </a:t>
            </a:r>
            <a:r>
              <a:rPr lang="en-US" altLang="zh-TW" sz="2400" dirty="0" err="1" smtClean="0">
                <a:ea typeface="標楷體" pitchFamily="65" charset="-120"/>
                <a:sym typeface="Symbol" pitchFamily="18" charset="2"/>
              </a:rPr>
              <a:t>cos</a:t>
            </a:r>
            <a:r>
              <a:rPr lang="en-US" altLang="zh-TW" sz="2400" dirty="0" smtClean="0">
                <a:ea typeface="標楷體" pitchFamily="65" charset="-120"/>
                <a:sym typeface="Symbol" pitchFamily="18" charset="2"/>
              </a:rPr>
              <a:t>(3</a:t>
            </a:r>
            <a:r>
              <a:rPr lang="en-US" altLang="zh-TW" sz="2400" i="1" dirty="0" smtClean="0">
                <a:ea typeface="標楷體" pitchFamily="65" charset="-120"/>
                <a:sym typeface="Symbol" pitchFamily="18" charset="2"/>
              </a:rPr>
              <a:t></a:t>
            </a:r>
            <a:r>
              <a:rPr lang="en-US" altLang="zh-TW" sz="2400" i="1" dirty="0" smtClean="0">
                <a:ea typeface="標楷體" pitchFamily="65" charset="-120"/>
              </a:rPr>
              <a:t> t</a:t>
            </a:r>
            <a:r>
              <a:rPr lang="en-US" altLang="zh-TW" sz="2400" dirty="0" smtClean="0">
                <a:ea typeface="標楷體" pitchFamily="65" charset="-120"/>
                <a:sym typeface="Symbol" pitchFamily="18" charset="2"/>
              </a:rPr>
              <a:t>) when 10 </a:t>
            </a:r>
            <a:r>
              <a:rPr lang="en-US" altLang="zh-TW" sz="2400" i="1" dirty="0" smtClean="0">
                <a:ea typeface="標楷體" pitchFamily="65" charset="-120"/>
              </a:rPr>
              <a:t> </a:t>
            </a:r>
            <a:r>
              <a:rPr lang="en-US" altLang="zh-TW" sz="2400" i="1" dirty="0" smtClean="0">
                <a:ea typeface="標楷體" pitchFamily="65" charset="-120"/>
                <a:sym typeface="Symbol" pitchFamily="18" charset="2"/>
              </a:rPr>
              <a:t>t</a:t>
            </a:r>
            <a:r>
              <a:rPr lang="en-US" altLang="zh-TW" sz="2400" dirty="0" smtClean="0">
                <a:ea typeface="標楷體" pitchFamily="65" charset="-120"/>
                <a:sym typeface="Symbol" pitchFamily="18" charset="2"/>
              </a:rPr>
              <a:t> &lt; 20,</a:t>
            </a:r>
            <a:endParaRPr lang="en-US" altLang="zh-TW" sz="2400" i="1" dirty="0" smtClean="0">
              <a:ea typeface="標楷體" pitchFamily="65" charset="-120"/>
              <a:sym typeface="Symbol" pitchFamily="18" charset="2"/>
            </a:endParaRPr>
          </a:p>
          <a:p>
            <a:pPr eaLnBrk="0" hangingPunct="0">
              <a:spcBef>
                <a:spcPct val="30000"/>
              </a:spcBef>
              <a:buNone/>
              <a:tabLst>
                <a:tab pos="914400" algn="l"/>
              </a:tabLst>
            </a:pPr>
            <a:r>
              <a:rPr lang="en-US" altLang="zh-TW" sz="2400" i="1" dirty="0" smtClean="0">
                <a:ea typeface="標楷體" pitchFamily="65" charset="-120"/>
                <a:sym typeface="Symbol" pitchFamily="18" charset="2"/>
              </a:rPr>
              <a:t>	            x</a:t>
            </a:r>
            <a:r>
              <a:rPr lang="en-US" altLang="zh-TW" sz="2400" dirty="0" smtClean="0">
                <a:ea typeface="標楷體" pitchFamily="65" charset="-120"/>
                <a:sym typeface="Symbol" pitchFamily="18" charset="2"/>
              </a:rPr>
              <a:t>(</a:t>
            </a:r>
            <a:r>
              <a:rPr lang="en-US" altLang="zh-TW" sz="2400" i="1" dirty="0" smtClean="0">
                <a:ea typeface="標楷體" pitchFamily="65" charset="-120"/>
                <a:sym typeface="Symbol" pitchFamily="18" charset="2"/>
              </a:rPr>
              <a:t>t</a:t>
            </a:r>
            <a:r>
              <a:rPr lang="en-US" altLang="zh-TW" sz="2400" dirty="0" smtClean="0">
                <a:ea typeface="標楷體" pitchFamily="65" charset="-120"/>
                <a:sym typeface="Symbol" pitchFamily="18" charset="2"/>
              </a:rPr>
              <a:t>) = </a:t>
            </a:r>
            <a:r>
              <a:rPr lang="en-US" altLang="zh-TW" sz="2400" dirty="0" err="1" smtClean="0">
                <a:ea typeface="標楷體" pitchFamily="65" charset="-120"/>
                <a:sym typeface="Symbol" pitchFamily="18" charset="2"/>
              </a:rPr>
              <a:t>cos</a:t>
            </a:r>
            <a:r>
              <a:rPr lang="en-US" altLang="zh-TW" sz="2400" dirty="0" smtClean="0">
                <a:ea typeface="標楷體" pitchFamily="65" charset="-120"/>
                <a:sym typeface="Symbol" pitchFamily="18" charset="2"/>
              </a:rPr>
              <a:t>(2</a:t>
            </a:r>
            <a:r>
              <a:rPr lang="en-US" altLang="zh-TW" sz="2400" i="1" dirty="0" smtClean="0">
                <a:ea typeface="標楷體" pitchFamily="65" charset="-120"/>
                <a:sym typeface="Symbol" pitchFamily="18" charset="2"/>
              </a:rPr>
              <a:t></a:t>
            </a:r>
            <a:r>
              <a:rPr lang="en-US" altLang="zh-TW" sz="2400" i="1" dirty="0" smtClean="0">
                <a:ea typeface="標楷體" pitchFamily="65" charset="-120"/>
              </a:rPr>
              <a:t> t</a:t>
            </a:r>
            <a:r>
              <a:rPr lang="en-US" altLang="zh-TW" sz="2400" dirty="0" smtClean="0">
                <a:ea typeface="標楷體" pitchFamily="65" charset="-120"/>
                <a:sym typeface="Symbol" pitchFamily="18" charset="2"/>
              </a:rPr>
              <a:t>) when </a:t>
            </a:r>
            <a:r>
              <a:rPr lang="en-US" altLang="zh-TW" sz="2400" i="1" dirty="0" smtClean="0">
                <a:ea typeface="標楷體" pitchFamily="65" charset="-120"/>
                <a:sym typeface="Symbol" pitchFamily="18" charset="2"/>
              </a:rPr>
              <a:t>t</a:t>
            </a:r>
            <a:r>
              <a:rPr lang="en-US" altLang="zh-TW" sz="2400" dirty="0" smtClean="0">
                <a:ea typeface="標楷體" pitchFamily="65" charset="-120"/>
                <a:sym typeface="Symbol" pitchFamily="18" charset="2"/>
              </a:rPr>
              <a:t> </a:t>
            </a:r>
            <a:r>
              <a:rPr lang="en-US" altLang="zh-TW" sz="2400" dirty="0" smtClean="0">
                <a:ea typeface="標楷體" pitchFamily="65" charset="-120"/>
              </a:rPr>
              <a:t> 20</a:t>
            </a:r>
            <a:endParaRPr lang="fr-FR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dirty="0" smtClean="0"/>
              <a:t>                                                    </a:t>
            </a:r>
            <a:r>
              <a:rPr lang="fr-FR" sz="1200" dirty="0" smtClean="0"/>
              <a:t>[B2]</a:t>
            </a:r>
            <a:endParaRPr lang="fr-FR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500306"/>
            <a:ext cx="4572000" cy="3590925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4</a:t>
            </a:fld>
            <a:endParaRPr lang="fr-FR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32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fr-FR" altLang="zh-TW" sz="2400" dirty="0" smtClean="0"/>
              <a:t>(5)</a:t>
            </a:r>
            <a:r>
              <a:rPr lang="en-US" altLang="zh-TW" sz="2400" dirty="0" smtClean="0"/>
              <a:t> Compute the mean envelope between upper envelope and lower envelope.</a:t>
            </a:r>
            <a:endParaRPr lang="fr-FR" altLang="zh-TW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altLang="zh-TW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altLang="zh-TW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altLang="zh-TW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altLang="zh-TW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altLang="zh-TW" sz="2400" dirty="0" smtClean="0"/>
              <a:t>(6)</a:t>
            </a:r>
            <a:r>
              <a:rPr lang="en-US" altLang="zh-TW" sz="2400" dirty="0" smtClean="0"/>
              <a:t> Compute the residue</a:t>
            </a:r>
            <a:endParaRPr lang="fr-FR" altLang="zh-TW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5214942" y="3714752"/>
          <a:ext cx="1817687" cy="357188"/>
        </p:xfrm>
        <a:graphic>
          <a:graphicData uri="http://schemas.openxmlformats.org/presentationml/2006/ole">
            <p:oleObj spid="_x0000_s75778" name="Equation" r:id="rId4" imgW="1066337" imgH="203112" progId="Equation.DSMT4">
              <p:embed/>
            </p:oleObj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6215074" y="1428736"/>
          <a:ext cx="2249488" cy="642937"/>
        </p:xfrm>
        <a:graphic>
          <a:graphicData uri="http://schemas.openxmlformats.org/presentationml/2006/ole">
            <p:oleObj spid="_x0000_s75779" name="Equation" r:id="rId5" imgW="1396394" imgH="393529" progId="Equation.DSMT4">
              <p:embed/>
            </p:oleObj>
          </a:graphicData>
        </a:graphic>
      </p:graphicFrame>
      <p:sp>
        <p:nvSpPr>
          <p:cNvPr id="75902" name="Rectangle 1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75780" name="Group 4"/>
          <p:cNvGrpSpPr>
            <a:grpSpLocks noChangeAspect="1"/>
          </p:cNvGrpSpPr>
          <p:nvPr/>
        </p:nvGrpSpPr>
        <p:grpSpPr bwMode="auto">
          <a:xfrm>
            <a:off x="1928794" y="1785926"/>
            <a:ext cx="5380038" cy="2200275"/>
            <a:chOff x="0" y="0"/>
            <a:chExt cx="8473" cy="3464"/>
          </a:xfrm>
        </p:grpSpPr>
        <p:sp>
          <p:nvSpPr>
            <p:cNvPr id="75901" name="AutoShape 125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473" cy="346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00" name="Rectangle 124"/>
            <p:cNvSpPr>
              <a:spLocks noChangeAspect="1" noChangeArrowheads="1"/>
            </p:cNvSpPr>
            <p:nvPr/>
          </p:nvSpPr>
          <p:spPr bwMode="auto">
            <a:xfrm>
              <a:off x="744" y="107"/>
              <a:ext cx="7176" cy="29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99" name="Rectangle 123"/>
            <p:cNvSpPr>
              <a:spLocks noChangeArrowheads="1"/>
            </p:cNvSpPr>
            <p:nvPr/>
          </p:nvSpPr>
          <p:spPr bwMode="auto">
            <a:xfrm>
              <a:off x="1111" y="478"/>
              <a:ext cx="6680" cy="2220"/>
            </a:xfrm>
            <a:prstGeom prst="rect">
              <a:avLst/>
            </a:prstGeom>
            <a:solidFill>
              <a:srgbClr val="FFFFFF"/>
            </a:solidFill>
            <a:ln w="1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98" name="Line 122"/>
            <p:cNvSpPr>
              <a:spLocks noChangeShapeType="1"/>
            </p:cNvSpPr>
            <p:nvPr/>
          </p:nvSpPr>
          <p:spPr bwMode="auto">
            <a:xfrm>
              <a:off x="1111" y="269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97" name="Line 121"/>
            <p:cNvSpPr>
              <a:spLocks noChangeShapeType="1"/>
            </p:cNvSpPr>
            <p:nvPr/>
          </p:nvSpPr>
          <p:spPr bwMode="auto">
            <a:xfrm>
              <a:off x="1111" y="47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96" name="Line 120"/>
            <p:cNvSpPr>
              <a:spLocks noChangeShapeType="1"/>
            </p:cNvSpPr>
            <p:nvPr/>
          </p:nvSpPr>
          <p:spPr bwMode="auto">
            <a:xfrm flipV="1">
              <a:off x="779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95" name="Line 119"/>
            <p:cNvSpPr>
              <a:spLocks noChangeShapeType="1"/>
            </p:cNvSpPr>
            <p:nvPr/>
          </p:nvSpPr>
          <p:spPr bwMode="auto">
            <a:xfrm flipV="1">
              <a:off x="111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94" name="Line 118"/>
            <p:cNvSpPr>
              <a:spLocks noChangeShapeType="1"/>
            </p:cNvSpPr>
            <p:nvPr/>
          </p:nvSpPr>
          <p:spPr bwMode="auto">
            <a:xfrm>
              <a:off x="1111" y="269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93" name="Line 117"/>
            <p:cNvSpPr>
              <a:spLocks noChangeShapeType="1"/>
            </p:cNvSpPr>
            <p:nvPr/>
          </p:nvSpPr>
          <p:spPr bwMode="auto">
            <a:xfrm flipV="1">
              <a:off x="111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92" name="Line 116"/>
            <p:cNvSpPr>
              <a:spLocks noChangeShapeType="1"/>
            </p:cNvSpPr>
            <p:nvPr/>
          </p:nvSpPr>
          <p:spPr bwMode="auto">
            <a:xfrm flipV="1">
              <a:off x="1620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91" name="Line 115"/>
            <p:cNvSpPr>
              <a:spLocks noChangeShapeType="1"/>
            </p:cNvSpPr>
            <p:nvPr/>
          </p:nvSpPr>
          <p:spPr bwMode="auto">
            <a:xfrm>
              <a:off x="1620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90" name="Rectangle 114"/>
            <p:cNvSpPr>
              <a:spLocks noChangeArrowheads="1"/>
            </p:cNvSpPr>
            <p:nvPr/>
          </p:nvSpPr>
          <p:spPr bwMode="auto">
            <a:xfrm>
              <a:off x="1527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889" name="Line 113"/>
            <p:cNvSpPr>
              <a:spLocks noChangeShapeType="1"/>
            </p:cNvSpPr>
            <p:nvPr/>
          </p:nvSpPr>
          <p:spPr bwMode="auto">
            <a:xfrm flipV="1">
              <a:off x="2175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88" name="Line 112"/>
            <p:cNvSpPr>
              <a:spLocks noChangeShapeType="1"/>
            </p:cNvSpPr>
            <p:nvPr/>
          </p:nvSpPr>
          <p:spPr bwMode="auto">
            <a:xfrm>
              <a:off x="2175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87" name="Rectangle 111"/>
            <p:cNvSpPr>
              <a:spLocks noChangeArrowheads="1"/>
            </p:cNvSpPr>
            <p:nvPr/>
          </p:nvSpPr>
          <p:spPr bwMode="auto">
            <a:xfrm>
              <a:off x="2083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20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886" name="Line 110"/>
            <p:cNvSpPr>
              <a:spLocks noChangeShapeType="1"/>
            </p:cNvSpPr>
            <p:nvPr/>
          </p:nvSpPr>
          <p:spPr bwMode="auto">
            <a:xfrm flipV="1">
              <a:off x="2746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85" name="Line 109"/>
            <p:cNvSpPr>
              <a:spLocks noChangeShapeType="1"/>
            </p:cNvSpPr>
            <p:nvPr/>
          </p:nvSpPr>
          <p:spPr bwMode="auto">
            <a:xfrm>
              <a:off x="2746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84" name="Rectangle 108"/>
            <p:cNvSpPr>
              <a:spLocks noChangeArrowheads="1"/>
            </p:cNvSpPr>
            <p:nvPr/>
          </p:nvSpPr>
          <p:spPr bwMode="auto">
            <a:xfrm>
              <a:off x="2654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30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883" name="Line 107"/>
            <p:cNvSpPr>
              <a:spLocks noChangeShapeType="1"/>
            </p:cNvSpPr>
            <p:nvPr/>
          </p:nvSpPr>
          <p:spPr bwMode="auto">
            <a:xfrm flipV="1">
              <a:off x="3302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82" name="Line 106"/>
            <p:cNvSpPr>
              <a:spLocks noChangeShapeType="1"/>
            </p:cNvSpPr>
            <p:nvPr/>
          </p:nvSpPr>
          <p:spPr bwMode="auto">
            <a:xfrm>
              <a:off x="3302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81" name="Rectangle 105"/>
            <p:cNvSpPr>
              <a:spLocks noChangeArrowheads="1"/>
            </p:cNvSpPr>
            <p:nvPr/>
          </p:nvSpPr>
          <p:spPr bwMode="auto">
            <a:xfrm>
              <a:off x="3209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40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880" name="Line 104"/>
            <p:cNvSpPr>
              <a:spLocks noChangeShapeType="1"/>
            </p:cNvSpPr>
            <p:nvPr/>
          </p:nvSpPr>
          <p:spPr bwMode="auto">
            <a:xfrm flipV="1">
              <a:off x="3857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79" name="Line 103"/>
            <p:cNvSpPr>
              <a:spLocks noChangeShapeType="1"/>
            </p:cNvSpPr>
            <p:nvPr/>
          </p:nvSpPr>
          <p:spPr bwMode="auto">
            <a:xfrm>
              <a:off x="3857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78" name="Rectangle 102"/>
            <p:cNvSpPr>
              <a:spLocks noChangeArrowheads="1"/>
            </p:cNvSpPr>
            <p:nvPr/>
          </p:nvSpPr>
          <p:spPr bwMode="auto">
            <a:xfrm>
              <a:off x="3765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50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877" name="Line 101"/>
            <p:cNvSpPr>
              <a:spLocks noChangeShapeType="1"/>
            </p:cNvSpPr>
            <p:nvPr/>
          </p:nvSpPr>
          <p:spPr bwMode="auto">
            <a:xfrm flipV="1">
              <a:off x="4428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76" name="Line 100"/>
            <p:cNvSpPr>
              <a:spLocks noChangeShapeType="1"/>
            </p:cNvSpPr>
            <p:nvPr/>
          </p:nvSpPr>
          <p:spPr bwMode="auto">
            <a:xfrm>
              <a:off x="4428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75" name="Rectangle 99"/>
            <p:cNvSpPr>
              <a:spLocks noChangeArrowheads="1"/>
            </p:cNvSpPr>
            <p:nvPr/>
          </p:nvSpPr>
          <p:spPr bwMode="auto">
            <a:xfrm>
              <a:off x="4335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60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874" name="Line 98"/>
            <p:cNvSpPr>
              <a:spLocks noChangeShapeType="1"/>
            </p:cNvSpPr>
            <p:nvPr/>
          </p:nvSpPr>
          <p:spPr bwMode="auto">
            <a:xfrm flipV="1">
              <a:off x="4983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73" name="Line 97"/>
            <p:cNvSpPr>
              <a:spLocks noChangeShapeType="1"/>
            </p:cNvSpPr>
            <p:nvPr/>
          </p:nvSpPr>
          <p:spPr bwMode="auto">
            <a:xfrm>
              <a:off x="4983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72" name="Rectangle 96"/>
            <p:cNvSpPr>
              <a:spLocks noChangeArrowheads="1"/>
            </p:cNvSpPr>
            <p:nvPr/>
          </p:nvSpPr>
          <p:spPr bwMode="auto">
            <a:xfrm>
              <a:off x="4891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70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871" name="Line 95"/>
            <p:cNvSpPr>
              <a:spLocks noChangeShapeType="1"/>
            </p:cNvSpPr>
            <p:nvPr/>
          </p:nvSpPr>
          <p:spPr bwMode="auto">
            <a:xfrm flipV="1">
              <a:off x="5539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70" name="Line 94"/>
            <p:cNvSpPr>
              <a:spLocks noChangeShapeType="1"/>
            </p:cNvSpPr>
            <p:nvPr/>
          </p:nvSpPr>
          <p:spPr bwMode="auto">
            <a:xfrm>
              <a:off x="5539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69" name="Rectangle 93"/>
            <p:cNvSpPr>
              <a:spLocks noChangeArrowheads="1"/>
            </p:cNvSpPr>
            <p:nvPr/>
          </p:nvSpPr>
          <p:spPr bwMode="auto">
            <a:xfrm>
              <a:off x="5446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80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868" name="Line 92"/>
            <p:cNvSpPr>
              <a:spLocks noChangeShapeType="1"/>
            </p:cNvSpPr>
            <p:nvPr/>
          </p:nvSpPr>
          <p:spPr bwMode="auto">
            <a:xfrm flipV="1">
              <a:off x="6110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67" name="Line 91"/>
            <p:cNvSpPr>
              <a:spLocks noChangeShapeType="1"/>
            </p:cNvSpPr>
            <p:nvPr/>
          </p:nvSpPr>
          <p:spPr bwMode="auto">
            <a:xfrm>
              <a:off x="6110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66" name="Rectangle 90"/>
            <p:cNvSpPr>
              <a:spLocks noChangeArrowheads="1"/>
            </p:cNvSpPr>
            <p:nvPr/>
          </p:nvSpPr>
          <p:spPr bwMode="auto">
            <a:xfrm>
              <a:off x="6017" y="2728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90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865" name="Line 89"/>
            <p:cNvSpPr>
              <a:spLocks noChangeShapeType="1"/>
            </p:cNvSpPr>
            <p:nvPr/>
          </p:nvSpPr>
          <p:spPr bwMode="auto">
            <a:xfrm flipV="1">
              <a:off x="6665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64" name="Line 88"/>
            <p:cNvSpPr>
              <a:spLocks noChangeShapeType="1"/>
            </p:cNvSpPr>
            <p:nvPr/>
          </p:nvSpPr>
          <p:spPr bwMode="auto">
            <a:xfrm>
              <a:off x="6665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63" name="Rectangle 87"/>
            <p:cNvSpPr>
              <a:spLocks noChangeArrowheads="1"/>
            </p:cNvSpPr>
            <p:nvPr/>
          </p:nvSpPr>
          <p:spPr bwMode="auto">
            <a:xfrm>
              <a:off x="6526" y="2728"/>
              <a:ext cx="27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100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862" name="Line 86"/>
            <p:cNvSpPr>
              <a:spLocks noChangeShapeType="1"/>
            </p:cNvSpPr>
            <p:nvPr/>
          </p:nvSpPr>
          <p:spPr bwMode="auto">
            <a:xfrm flipV="1">
              <a:off x="7236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61" name="Line 85"/>
            <p:cNvSpPr>
              <a:spLocks noChangeShapeType="1"/>
            </p:cNvSpPr>
            <p:nvPr/>
          </p:nvSpPr>
          <p:spPr bwMode="auto">
            <a:xfrm>
              <a:off x="7236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60" name="Rectangle 84"/>
            <p:cNvSpPr>
              <a:spLocks noChangeArrowheads="1"/>
            </p:cNvSpPr>
            <p:nvPr/>
          </p:nvSpPr>
          <p:spPr bwMode="auto">
            <a:xfrm>
              <a:off x="7097" y="2728"/>
              <a:ext cx="27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110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859" name="Line 83"/>
            <p:cNvSpPr>
              <a:spLocks noChangeShapeType="1"/>
            </p:cNvSpPr>
            <p:nvPr/>
          </p:nvSpPr>
          <p:spPr bwMode="auto">
            <a:xfrm flipV="1">
              <a:off x="7791" y="2636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58" name="Line 82"/>
            <p:cNvSpPr>
              <a:spLocks noChangeShapeType="1"/>
            </p:cNvSpPr>
            <p:nvPr/>
          </p:nvSpPr>
          <p:spPr bwMode="auto">
            <a:xfrm>
              <a:off x="7791" y="47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57" name="Rectangle 81"/>
            <p:cNvSpPr>
              <a:spLocks noChangeArrowheads="1"/>
            </p:cNvSpPr>
            <p:nvPr/>
          </p:nvSpPr>
          <p:spPr bwMode="auto">
            <a:xfrm>
              <a:off x="7653" y="2728"/>
              <a:ext cx="27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120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856" name="Line 80"/>
            <p:cNvSpPr>
              <a:spLocks noChangeShapeType="1"/>
            </p:cNvSpPr>
            <p:nvPr/>
          </p:nvSpPr>
          <p:spPr bwMode="auto">
            <a:xfrm>
              <a:off x="1111" y="2590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55" name="Line 79"/>
            <p:cNvSpPr>
              <a:spLocks noChangeShapeType="1"/>
            </p:cNvSpPr>
            <p:nvPr/>
          </p:nvSpPr>
          <p:spPr bwMode="auto">
            <a:xfrm flipH="1">
              <a:off x="7730" y="2590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54" name="Rectangle 78"/>
            <p:cNvSpPr>
              <a:spLocks noChangeArrowheads="1"/>
            </p:cNvSpPr>
            <p:nvPr/>
          </p:nvSpPr>
          <p:spPr bwMode="auto">
            <a:xfrm>
              <a:off x="926" y="2482"/>
              <a:ext cx="15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-2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853" name="Line 77"/>
            <p:cNvSpPr>
              <a:spLocks noChangeShapeType="1"/>
            </p:cNvSpPr>
            <p:nvPr/>
          </p:nvSpPr>
          <p:spPr bwMode="auto">
            <a:xfrm>
              <a:off x="1111" y="2096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52" name="Line 76"/>
            <p:cNvSpPr>
              <a:spLocks noChangeShapeType="1"/>
            </p:cNvSpPr>
            <p:nvPr/>
          </p:nvSpPr>
          <p:spPr bwMode="auto">
            <a:xfrm flipH="1">
              <a:off x="7730" y="2096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51" name="Rectangle 75"/>
            <p:cNvSpPr>
              <a:spLocks noChangeArrowheads="1"/>
            </p:cNvSpPr>
            <p:nvPr/>
          </p:nvSpPr>
          <p:spPr bwMode="auto">
            <a:xfrm>
              <a:off x="926" y="1989"/>
              <a:ext cx="15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-1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850" name="Line 74"/>
            <p:cNvSpPr>
              <a:spLocks noChangeShapeType="1"/>
            </p:cNvSpPr>
            <p:nvPr/>
          </p:nvSpPr>
          <p:spPr bwMode="auto">
            <a:xfrm>
              <a:off x="1111" y="1588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49" name="Line 73"/>
            <p:cNvSpPr>
              <a:spLocks noChangeShapeType="1"/>
            </p:cNvSpPr>
            <p:nvPr/>
          </p:nvSpPr>
          <p:spPr bwMode="auto">
            <a:xfrm flipH="1">
              <a:off x="7730" y="1588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48" name="Rectangle 72"/>
            <p:cNvSpPr>
              <a:spLocks noChangeArrowheads="1"/>
            </p:cNvSpPr>
            <p:nvPr/>
          </p:nvSpPr>
          <p:spPr bwMode="auto">
            <a:xfrm>
              <a:off x="972" y="1480"/>
              <a:ext cx="9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847" name="Line 71"/>
            <p:cNvSpPr>
              <a:spLocks noChangeShapeType="1"/>
            </p:cNvSpPr>
            <p:nvPr/>
          </p:nvSpPr>
          <p:spPr bwMode="auto">
            <a:xfrm>
              <a:off x="1111" y="1079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46" name="Line 70"/>
            <p:cNvSpPr>
              <a:spLocks noChangeShapeType="1"/>
            </p:cNvSpPr>
            <p:nvPr/>
          </p:nvSpPr>
          <p:spPr bwMode="auto">
            <a:xfrm flipH="1">
              <a:off x="7730" y="1079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45" name="Rectangle 69"/>
            <p:cNvSpPr>
              <a:spLocks noChangeArrowheads="1"/>
            </p:cNvSpPr>
            <p:nvPr/>
          </p:nvSpPr>
          <p:spPr bwMode="auto">
            <a:xfrm>
              <a:off x="972" y="971"/>
              <a:ext cx="9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844" name="Line 68"/>
            <p:cNvSpPr>
              <a:spLocks noChangeShapeType="1"/>
            </p:cNvSpPr>
            <p:nvPr/>
          </p:nvSpPr>
          <p:spPr bwMode="auto">
            <a:xfrm>
              <a:off x="1111" y="586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43" name="Line 67"/>
            <p:cNvSpPr>
              <a:spLocks noChangeShapeType="1"/>
            </p:cNvSpPr>
            <p:nvPr/>
          </p:nvSpPr>
          <p:spPr bwMode="auto">
            <a:xfrm flipH="1">
              <a:off x="7730" y="586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42" name="Rectangle 66"/>
            <p:cNvSpPr>
              <a:spLocks noChangeArrowheads="1"/>
            </p:cNvSpPr>
            <p:nvPr/>
          </p:nvSpPr>
          <p:spPr bwMode="auto">
            <a:xfrm>
              <a:off x="972" y="478"/>
              <a:ext cx="9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2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841" name="Line 65"/>
            <p:cNvSpPr>
              <a:spLocks noChangeShapeType="1"/>
            </p:cNvSpPr>
            <p:nvPr/>
          </p:nvSpPr>
          <p:spPr bwMode="auto">
            <a:xfrm>
              <a:off x="1111" y="47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40" name="Line 64"/>
            <p:cNvSpPr>
              <a:spLocks noChangeShapeType="1"/>
            </p:cNvSpPr>
            <p:nvPr/>
          </p:nvSpPr>
          <p:spPr bwMode="auto">
            <a:xfrm>
              <a:off x="1111" y="2698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39" name="Line 63"/>
            <p:cNvSpPr>
              <a:spLocks noChangeShapeType="1"/>
            </p:cNvSpPr>
            <p:nvPr/>
          </p:nvSpPr>
          <p:spPr bwMode="auto">
            <a:xfrm flipV="1">
              <a:off x="779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38" name="Line 62"/>
            <p:cNvSpPr>
              <a:spLocks noChangeShapeType="1"/>
            </p:cNvSpPr>
            <p:nvPr/>
          </p:nvSpPr>
          <p:spPr bwMode="auto">
            <a:xfrm flipV="1">
              <a:off x="1111" y="478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37" name="Freeform 61"/>
            <p:cNvSpPr>
              <a:spLocks/>
            </p:cNvSpPr>
            <p:nvPr/>
          </p:nvSpPr>
          <p:spPr bwMode="auto">
            <a:xfrm>
              <a:off x="1111" y="586"/>
              <a:ext cx="6680" cy="2004"/>
            </a:xfrm>
            <a:custGeom>
              <a:avLst/>
              <a:gdLst/>
              <a:ahLst/>
              <a:cxnLst>
                <a:cxn ang="0">
                  <a:pos x="62" y="940"/>
                </a:cxn>
                <a:cxn ang="0">
                  <a:pos x="170" y="909"/>
                </a:cxn>
                <a:cxn ang="0">
                  <a:pos x="278" y="570"/>
                </a:cxn>
                <a:cxn ang="0">
                  <a:pos x="386" y="925"/>
                </a:cxn>
                <a:cxn ang="0">
                  <a:pos x="509" y="1819"/>
                </a:cxn>
                <a:cxn ang="0">
                  <a:pos x="617" y="1711"/>
                </a:cxn>
                <a:cxn ang="0">
                  <a:pos x="725" y="539"/>
                </a:cxn>
                <a:cxn ang="0">
                  <a:pos x="848" y="262"/>
                </a:cxn>
                <a:cxn ang="0">
                  <a:pos x="956" y="986"/>
                </a:cxn>
                <a:cxn ang="0">
                  <a:pos x="1064" y="955"/>
                </a:cxn>
                <a:cxn ang="0">
                  <a:pos x="1172" y="770"/>
                </a:cxn>
                <a:cxn ang="0">
                  <a:pos x="1296" y="1695"/>
                </a:cxn>
                <a:cxn ang="0">
                  <a:pos x="1404" y="1742"/>
                </a:cxn>
                <a:cxn ang="0">
                  <a:pos x="1512" y="508"/>
                </a:cxn>
                <a:cxn ang="0">
                  <a:pos x="1635" y="632"/>
                </a:cxn>
                <a:cxn ang="0">
                  <a:pos x="1743" y="940"/>
                </a:cxn>
                <a:cxn ang="0">
                  <a:pos x="1851" y="339"/>
                </a:cxn>
                <a:cxn ang="0">
                  <a:pos x="1959" y="1295"/>
                </a:cxn>
                <a:cxn ang="0">
                  <a:pos x="2083" y="1834"/>
                </a:cxn>
                <a:cxn ang="0">
                  <a:pos x="2191" y="909"/>
                </a:cxn>
                <a:cxn ang="0">
                  <a:pos x="2299" y="1341"/>
                </a:cxn>
                <a:cxn ang="0">
                  <a:pos x="2407" y="693"/>
                </a:cxn>
                <a:cxn ang="0">
                  <a:pos x="2530" y="123"/>
                </a:cxn>
                <a:cxn ang="0">
                  <a:pos x="2638" y="1233"/>
                </a:cxn>
                <a:cxn ang="0">
                  <a:pos x="2746" y="740"/>
                </a:cxn>
                <a:cxn ang="0">
                  <a:pos x="2870" y="1649"/>
                </a:cxn>
                <a:cxn ang="0">
                  <a:pos x="2978" y="1541"/>
                </a:cxn>
                <a:cxn ang="0">
                  <a:pos x="3086" y="770"/>
                </a:cxn>
                <a:cxn ang="0">
                  <a:pos x="3194" y="1140"/>
                </a:cxn>
                <a:cxn ang="0">
                  <a:pos x="3317" y="0"/>
                </a:cxn>
                <a:cxn ang="0">
                  <a:pos x="3425" y="1156"/>
                </a:cxn>
                <a:cxn ang="0">
                  <a:pos x="3533" y="709"/>
                </a:cxn>
                <a:cxn ang="0">
                  <a:pos x="3656" y="1742"/>
                </a:cxn>
                <a:cxn ang="0">
                  <a:pos x="3764" y="1279"/>
                </a:cxn>
                <a:cxn ang="0">
                  <a:pos x="3872" y="1264"/>
                </a:cxn>
                <a:cxn ang="0">
                  <a:pos x="3980" y="693"/>
                </a:cxn>
                <a:cxn ang="0">
                  <a:pos x="4104" y="493"/>
                </a:cxn>
                <a:cxn ang="0">
                  <a:pos x="4212" y="663"/>
                </a:cxn>
                <a:cxn ang="0">
                  <a:pos x="4320" y="1017"/>
                </a:cxn>
                <a:cxn ang="0">
                  <a:pos x="4428" y="1402"/>
                </a:cxn>
                <a:cxn ang="0">
                  <a:pos x="4551" y="1541"/>
                </a:cxn>
                <a:cxn ang="0">
                  <a:pos x="4659" y="1094"/>
                </a:cxn>
                <a:cxn ang="0">
                  <a:pos x="4767" y="1002"/>
                </a:cxn>
                <a:cxn ang="0">
                  <a:pos x="4891" y="200"/>
                </a:cxn>
                <a:cxn ang="0">
                  <a:pos x="4999" y="1002"/>
                </a:cxn>
                <a:cxn ang="0">
                  <a:pos x="5107" y="478"/>
                </a:cxn>
                <a:cxn ang="0">
                  <a:pos x="5215" y="1865"/>
                </a:cxn>
                <a:cxn ang="0">
                  <a:pos x="5338" y="1063"/>
                </a:cxn>
                <a:cxn ang="0">
                  <a:pos x="5446" y="1541"/>
                </a:cxn>
                <a:cxn ang="0">
                  <a:pos x="5554" y="817"/>
                </a:cxn>
                <a:cxn ang="0">
                  <a:pos x="5678" y="277"/>
                </a:cxn>
                <a:cxn ang="0">
                  <a:pos x="5786" y="1017"/>
                </a:cxn>
                <a:cxn ang="0">
                  <a:pos x="5894" y="416"/>
                </a:cxn>
                <a:cxn ang="0">
                  <a:pos x="6002" y="1634"/>
                </a:cxn>
                <a:cxn ang="0">
                  <a:pos x="6125" y="1557"/>
                </a:cxn>
                <a:cxn ang="0">
                  <a:pos x="6233" y="925"/>
                </a:cxn>
                <a:cxn ang="0">
                  <a:pos x="6341" y="1402"/>
                </a:cxn>
                <a:cxn ang="0">
                  <a:pos x="6449" y="308"/>
                </a:cxn>
                <a:cxn ang="0">
                  <a:pos x="6572" y="323"/>
                </a:cxn>
                <a:cxn ang="0">
                  <a:pos x="6680" y="1341"/>
                </a:cxn>
              </a:cxnLst>
              <a:rect l="0" t="0" r="r" b="b"/>
              <a:pathLst>
                <a:path w="6680" h="2004">
                  <a:moveTo>
                    <a:pt x="0" y="786"/>
                  </a:moveTo>
                  <a:lnTo>
                    <a:pt x="62" y="940"/>
                  </a:lnTo>
                  <a:lnTo>
                    <a:pt x="108" y="1002"/>
                  </a:lnTo>
                  <a:lnTo>
                    <a:pt x="170" y="909"/>
                  </a:lnTo>
                  <a:lnTo>
                    <a:pt x="231" y="709"/>
                  </a:lnTo>
                  <a:lnTo>
                    <a:pt x="278" y="570"/>
                  </a:lnTo>
                  <a:lnTo>
                    <a:pt x="339" y="632"/>
                  </a:lnTo>
                  <a:lnTo>
                    <a:pt x="386" y="925"/>
                  </a:lnTo>
                  <a:lnTo>
                    <a:pt x="447" y="1402"/>
                  </a:lnTo>
                  <a:lnTo>
                    <a:pt x="509" y="1819"/>
                  </a:lnTo>
                  <a:lnTo>
                    <a:pt x="555" y="1957"/>
                  </a:lnTo>
                  <a:lnTo>
                    <a:pt x="617" y="1711"/>
                  </a:lnTo>
                  <a:lnTo>
                    <a:pt x="679" y="1140"/>
                  </a:lnTo>
                  <a:lnTo>
                    <a:pt x="725" y="539"/>
                  </a:lnTo>
                  <a:lnTo>
                    <a:pt x="787" y="200"/>
                  </a:lnTo>
                  <a:lnTo>
                    <a:pt x="848" y="262"/>
                  </a:lnTo>
                  <a:lnTo>
                    <a:pt x="895" y="616"/>
                  </a:lnTo>
                  <a:lnTo>
                    <a:pt x="956" y="986"/>
                  </a:lnTo>
                  <a:lnTo>
                    <a:pt x="1003" y="1110"/>
                  </a:lnTo>
                  <a:lnTo>
                    <a:pt x="1064" y="955"/>
                  </a:lnTo>
                  <a:lnTo>
                    <a:pt x="1126" y="740"/>
                  </a:lnTo>
                  <a:lnTo>
                    <a:pt x="1172" y="770"/>
                  </a:lnTo>
                  <a:lnTo>
                    <a:pt x="1234" y="1156"/>
                  </a:lnTo>
                  <a:lnTo>
                    <a:pt x="1296" y="1695"/>
                  </a:lnTo>
                  <a:lnTo>
                    <a:pt x="1342" y="1973"/>
                  </a:lnTo>
                  <a:lnTo>
                    <a:pt x="1404" y="1742"/>
                  </a:lnTo>
                  <a:lnTo>
                    <a:pt x="1466" y="1094"/>
                  </a:lnTo>
                  <a:lnTo>
                    <a:pt x="1512" y="508"/>
                  </a:lnTo>
                  <a:lnTo>
                    <a:pt x="1574" y="339"/>
                  </a:lnTo>
                  <a:lnTo>
                    <a:pt x="1635" y="632"/>
                  </a:lnTo>
                  <a:lnTo>
                    <a:pt x="1682" y="955"/>
                  </a:lnTo>
                  <a:lnTo>
                    <a:pt x="1743" y="940"/>
                  </a:lnTo>
                  <a:lnTo>
                    <a:pt x="1790" y="585"/>
                  </a:lnTo>
                  <a:lnTo>
                    <a:pt x="1851" y="339"/>
                  </a:lnTo>
                  <a:lnTo>
                    <a:pt x="1913" y="601"/>
                  </a:lnTo>
                  <a:lnTo>
                    <a:pt x="1959" y="1295"/>
                  </a:lnTo>
                  <a:lnTo>
                    <a:pt x="2021" y="1865"/>
                  </a:lnTo>
                  <a:lnTo>
                    <a:pt x="2083" y="1834"/>
                  </a:lnTo>
                  <a:lnTo>
                    <a:pt x="2129" y="1325"/>
                  </a:lnTo>
                  <a:lnTo>
                    <a:pt x="2191" y="909"/>
                  </a:lnTo>
                  <a:lnTo>
                    <a:pt x="2252" y="1002"/>
                  </a:lnTo>
                  <a:lnTo>
                    <a:pt x="2299" y="1341"/>
                  </a:lnTo>
                  <a:lnTo>
                    <a:pt x="2360" y="1310"/>
                  </a:lnTo>
                  <a:lnTo>
                    <a:pt x="2407" y="693"/>
                  </a:lnTo>
                  <a:lnTo>
                    <a:pt x="2468" y="77"/>
                  </a:lnTo>
                  <a:lnTo>
                    <a:pt x="2530" y="123"/>
                  </a:lnTo>
                  <a:lnTo>
                    <a:pt x="2576" y="755"/>
                  </a:lnTo>
                  <a:lnTo>
                    <a:pt x="2638" y="1233"/>
                  </a:lnTo>
                  <a:lnTo>
                    <a:pt x="2700" y="1094"/>
                  </a:lnTo>
                  <a:lnTo>
                    <a:pt x="2746" y="740"/>
                  </a:lnTo>
                  <a:lnTo>
                    <a:pt x="2808" y="940"/>
                  </a:lnTo>
                  <a:lnTo>
                    <a:pt x="2870" y="1649"/>
                  </a:lnTo>
                  <a:lnTo>
                    <a:pt x="2916" y="2004"/>
                  </a:lnTo>
                  <a:lnTo>
                    <a:pt x="2978" y="1541"/>
                  </a:lnTo>
                  <a:lnTo>
                    <a:pt x="3024" y="848"/>
                  </a:lnTo>
                  <a:lnTo>
                    <a:pt x="3086" y="770"/>
                  </a:lnTo>
                  <a:lnTo>
                    <a:pt x="3147" y="1171"/>
                  </a:lnTo>
                  <a:lnTo>
                    <a:pt x="3194" y="1140"/>
                  </a:lnTo>
                  <a:lnTo>
                    <a:pt x="3255" y="447"/>
                  </a:lnTo>
                  <a:lnTo>
                    <a:pt x="3317" y="0"/>
                  </a:lnTo>
                  <a:lnTo>
                    <a:pt x="3363" y="447"/>
                  </a:lnTo>
                  <a:lnTo>
                    <a:pt x="3425" y="1156"/>
                  </a:lnTo>
                  <a:lnTo>
                    <a:pt x="3487" y="1125"/>
                  </a:lnTo>
                  <a:lnTo>
                    <a:pt x="3533" y="709"/>
                  </a:lnTo>
                  <a:lnTo>
                    <a:pt x="3595" y="925"/>
                  </a:lnTo>
                  <a:lnTo>
                    <a:pt x="3656" y="1742"/>
                  </a:lnTo>
                  <a:lnTo>
                    <a:pt x="3703" y="1942"/>
                  </a:lnTo>
                  <a:lnTo>
                    <a:pt x="3764" y="1279"/>
                  </a:lnTo>
                  <a:lnTo>
                    <a:pt x="3811" y="863"/>
                  </a:lnTo>
                  <a:lnTo>
                    <a:pt x="3872" y="1264"/>
                  </a:lnTo>
                  <a:lnTo>
                    <a:pt x="3934" y="1433"/>
                  </a:lnTo>
                  <a:lnTo>
                    <a:pt x="3980" y="693"/>
                  </a:lnTo>
                  <a:lnTo>
                    <a:pt x="4042" y="77"/>
                  </a:lnTo>
                  <a:lnTo>
                    <a:pt x="4104" y="493"/>
                  </a:lnTo>
                  <a:lnTo>
                    <a:pt x="4150" y="1033"/>
                  </a:lnTo>
                  <a:lnTo>
                    <a:pt x="4212" y="663"/>
                  </a:lnTo>
                  <a:lnTo>
                    <a:pt x="4274" y="308"/>
                  </a:lnTo>
                  <a:lnTo>
                    <a:pt x="4320" y="1017"/>
                  </a:lnTo>
                  <a:lnTo>
                    <a:pt x="4382" y="1742"/>
                  </a:lnTo>
                  <a:lnTo>
                    <a:pt x="4428" y="1402"/>
                  </a:lnTo>
                  <a:lnTo>
                    <a:pt x="4490" y="986"/>
                  </a:lnTo>
                  <a:lnTo>
                    <a:pt x="4551" y="1541"/>
                  </a:lnTo>
                  <a:lnTo>
                    <a:pt x="4598" y="1880"/>
                  </a:lnTo>
                  <a:lnTo>
                    <a:pt x="4659" y="1094"/>
                  </a:lnTo>
                  <a:lnTo>
                    <a:pt x="4721" y="524"/>
                  </a:lnTo>
                  <a:lnTo>
                    <a:pt x="4767" y="1002"/>
                  </a:lnTo>
                  <a:lnTo>
                    <a:pt x="4829" y="1048"/>
                  </a:lnTo>
                  <a:lnTo>
                    <a:pt x="4891" y="200"/>
                  </a:lnTo>
                  <a:lnTo>
                    <a:pt x="4937" y="169"/>
                  </a:lnTo>
                  <a:lnTo>
                    <a:pt x="4999" y="1002"/>
                  </a:lnTo>
                  <a:lnTo>
                    <a:pt x="5045" y="971"/>
                  </a:lnTo>
                  <a:lnTo>
                    <a:pt x="5107" y="478"/>
                  </a:lnTo>
                  <a:lnTo>
                    <a:pt x="5168" y="1140"/>
                  </a:lnTo>
                  <a:lnTo>
                    <a:pt x="5215" y="1865"/>
                  </a:lnTo>
                  <a:lnTo>
                    <a:pt x="5276" y="1325"/>
                  </a:lnTo>
                  <a:lnTo>
                    <a:pt x="5338" y="1063"/>
                  </a:lnTo>
                  <a:lnTo>
                    <a:pt x="5384" y="1772"/>
                  </a:lnTo>
                  <a:lnTo>
                    <a:pt x="5446" y="1541"/>
                  </a:lnTo>
                  <a:lnTo>
                    <a:pt x="5508" y="585"/>
                  </a:lnTo>
                  <a:lnTo>
                    <a:pt x="5554" y="817"/>
                  </a:lnTo>
                  <a:lnTo>
                    <a:pt x="5616" y="1140"/>
                  </a:lnTo>
                  <a:lnTo>
                    <a:pt x="5678" y="277"/>
                  </a:lnTo>
                  <a:lnTo>
                    <a:pt x="5724" y="154"/>
                  </a:lnTo>
                  <a:lnTo>
                    <a:pt x="5786" y="1017"/>
                  </a:lnTo>
                  <a:lnTo>
                    <a:pt x="5832" y="770"/>
                  </a:lnTo>
                  <a:lnTo>
                    <a:pt x="5894" y="416"/>
                  </a:lnTo>
                  <a:lnTo>
                    <a:pt x="5955" y="1387"/>
                  </a:lnTo>
                  <a:lnTo>
                    <a:pt x="6002" y="1634"/>
                  </a:lnTo>
                  <a:lnTo>
                    <a:pt x="6063" y="971"/>
                  </a:lnTo>
                  <a:lnTo>
                    <a:pt x="6125" y="1557"/>
                  </a:lnTo>
                  <a:lnTo>
                    <a:pt x="6171" y="1911"/>
                  </a:lnTo>
                  <a:lnTo>
                    <a:pt x="6233" y="925"/>
                  </a:lnTo>
                  <a:lnTo>
                    <a:pt x="6295" y="1002"/>
                  </a:lnTo>
                  <a:lnTo>
                    <a:pt x="6341" y="1402"/>
                  </a:lnTo>
                  <a:lnTo>
                    <a:pt x="6403" y="416"/>
                  </a:lnTo>
                  <a:lnTo>
                    <a:pt x="6449" y="308"/>
                  </a:lnTo>
                  <a:lnTo>
                    <a:pt x="6511" y="1002"/>
                  </a:lnTo>
                  <a:lnTo>
                    <a:pt x="6572" y="323"/>
                  </a:lnTo>
                  <a:lnTo>
                    <a:pt x="6619" y="339"/>
                  </a:lnTo>
                  <a:lnTo>
                    <a:pt x="6680" y="1341"/>
                  </a:lnTo>
                </a:path>
              </a:pathLst>
            </a:cu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36" name="Rectangle 60"/>
            <p:cNvSpPr>
              <a:spLocks noChangeArrowheads="1"/>
            </p:cNvSpPr>
            <p:nvPr/>
          </p:nvSpPr>
          <p:spPr bwMode="auto">
            <a:xfrm>
              <a:off x="3842" y="231"/>
              <a:ext cx="150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IMF 1;   iteration 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835" name="Oval 59"/>
            <p:cNvSpPr>
              <a:spLocks noChangeArrowheads="1"/>
            </p:cNvSpPr>
            <p:nvPr/>
          </p:nvSpPr>
          <p:spPr bwMode="auto">
            <a:xfrm>
              <a:off x="1342" y="1110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34" name="Oval 58"/>
            <p:cNvSpPr>
              <a:spLocks noChangeArrowheads="1"/>
            </p:cNvSpPr>
            <p:nvPr/>
          </p:nvSpPr>
          <p:spPr bwMode="auto">
            <a:xfrm>
              <a:off x="1851" y="740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33" name="Oval 57"/>
            <p:cNvSpPr>
              <a:spLocks noChangeArrowheads="1"/>
            </p:cNvSpPr>
            <p:nvPr/>
          </p:nvSpPr>
          <p:spPr bwMode="auto">
            <a:xfrm>
              <a:off x="2191" y="1279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32" name="Oval 56"/>
            <p:cNvSpPr>
              <a:spLocks noChangeArrowheads="1"/>
            </p:cNvSpPr>
            <p:nvPr/>
          </p:nvSpPr>
          <p:spPr bwMode="auto">
            <a:xfrm>
              <a:off x="2638" y="879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31" name="Oval 55"/>
            <p:cNvSpPr>
              <a:spLocks noChangeArrowheads="1"/>
            </p:cNvSpPr>
            <p:nvPr/>
          </p:nvSpPr>
          <p:spPr bwMode="auto">
            <a:xfrm>
              <a:off x="2916" y="879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30" name="Oval 54"/>
            <p:cNvSpPr>
              <a:spLocks noChangeArrowheads="1"/>
            </p:cNvSpPr>
            <p:nvPr/>
          </p:nvSpPr>
          <p:spPr bwMode="auto">
            <a:xfrm>
              <a:off x="3255" y="1449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29" name="Oval 53"/>
            <p:cNvSpPr>
              <a:spLocks noChangeArrowheads="1"/>
            </p:cNvSpPr>
            <p:nvPr/>
          </p:nvSpPr>
          <p:spPr bwMode="auto">
            <a:xfrm>
              <a:off x="3533" y="617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28" name="Oval 52"/>
            <p:cNvSpPr>
              <a:spLocks noChangeArrowheads="1"/>
            </p:cNvSpPr>
            <p:nvPr/>
          </p:nvSpPr>
          <p:spPr bwMode="auto">
            <a:xfrm>
              <a:off x="3811" y="1279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27" name="Oval 51"/>
            <p:cNvSpPr>
              <a:spLocks noChangeArrowheads="1"/>
            </p:cNvSpPr>
            <p:nvPr/>
          </p:nvSpPr>
          <p:spPr bwMode="auto">
            <a:xfrm>
              <a:off x="4150" y="1310"/>
              <a:ext cx="93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26" name="Oval 50"/>
            <p:cNvSpPr>
              <a:spLocks noChangeArrowheads="1"/>
            </p:cNvSpPr>
            <p:nvPr/>
          </p:nvSpPr>
          <p:spPr bwMode="auto">
            <a:xfrm>
              <a:off x="4382" y="540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25" name="Oval 49"/>
            <p:cNvSpPr>
              <a:spLocks noChangeArrowheads="1"/>
            </p:cNvSpPr>
            <p:nvPr/>
          </p:nvSpPr>
          <p:spPr bwMode="auto">
            <a:xfrm>
              <a:off x="4598" y="1249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24" name="Oval 48"/>
            <p:cNvSpPr>
              <a:spLocks noChangeArrowheads="1"/>
            </p:cNvSpPr>
            <p:nvPr/>
          </p:nvSpPr>
          <p:spPr bwMode="auto">
            <a:xfrm>
              <a:off x="4875" y="1403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23" name="Oval 47"/>
            <p:cNvSpPr>
              <a:spLocks noChangeArrowheads="1"/>
            </p:cNvSpPr>
            <p:nvPr/>
          </p:nvSpPr>
          <p:spPr bwMode="auto">
            <a:xfrm>
              <a:off x="5107" y="617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22" name="Oval 46"/>
            <p:cNvSpPr>
              <a:spLocks noChangeArrowheads="1"/>
            </p:cNvSpPr>
            <p:nvPr/>
          </p:nvSpPr>
          <p:spPr bwMode="auto">
            <a:xfrm>
              <a:off x="5338" y="848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21" name="Oval 45"/>
            <p:cNvSpPr>
              <a:spLocks noChangeArrowheads="1"/>
            </p:cNvSpPr>
            <p:nvPr/>
          </p:nvSpPr>
          <p:spPr bwMode="auto">
            <a:xfrm>
              <a:off x="5554" y="1526"/>
              <a:ext cx="93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20" name="Oval 44"/>
            <p:cNvSpPr>
              <a:spLocks noChangeArrowheads="1"/>
            </p:cNvSpPr>
            <p:nvPr/>
          </p:nvSpPr>
          <p:spPr bwMode="auto">
            <a:xfrm>
              <a:off x="5786" y="1064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19" name="Oval 43"/>
            <p:cNvSpPr>
              <a:spLocks noChangeArrowheads="1"/>
            </p:cNvSpPr>
            <p:nvPr/>
          </p:nvSpPr>
          <p:spPr bwMode="auto">
            <a:xfrm>
              <a:off x="6002" y="709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18" name="Oval 42"/>
            <p:cNvSpPr>
              <a:spLocks noChangeArrowheads="1"/>
            </p:cNvSpPr>
            <p:nvPr/>
          </p:nvSpPr>
          <p:spPr bwMode="auto">
            <a:xfrm>
              <a:off x="6171" y="1017"/>
              <a:ext cx="93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17" name="Oval 41"/>
            <p:cNvSpPr>
              <a:spLocks noChangeArrowheads="1"/>
            </p:cNvSpPr>
            <p:nvPr/>
          </p:nvSpPr>
          <p:spPr bwMode="auto">
            <a:xfrm>
              <a:off x="6403" y="1603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16" name="Oval 40"/>
            <p:cNvSpPr>
              <a:spLocks noChangeArrowheads="1"/>
            </p:cNvSpPr>
            <p:nvPr/>
          </p:nvSpPr>
          <p:spPr bwMode="auto">
            <a:xfrm>
              <a:off x="6573" y="1125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15" name="Oval 39"/>
            <p:cNvSpPr>
              <a:spLocks noChangeArrowheads="1"/>
            </p:cNvSpPr>
            <p:nvPr/>
          </p:nvSpPr>
          <p:spPr bwMode="auto">
            <a:xfrm>
              <a:off x="6789" y="694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14" name="Oval 38"/>
            <p:cNvSpPr>
              <a:spLocks noChangeArrowheads="1"/>
            </p:cNvSpPr>
            <p:nvPr/>
          </p:nvSpPr>
          <p:spPr bwMode="auto">
            <a:xfrm>
              <a:off x="6958" y="956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13" name="Oval 37"/>
            <p:cNvSpPr>
              <a:spLocks noChangeArrowheads="1"/>
            </p:cNvSpPr>
            <p:nvPr/>
          </p:nvSpPr>
          <p:spPr bwMode="auto">
            <a:xfrm>
              <a:off x="7128" y="1511"/>
              <a:ext cx="93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12" name="Oval 36"/>
            <p:cNvSpPr>
              <a:spLocks noChangeArrowheads="1"/>
            </p:cNvSpPr>
            <p:nvPr/>
          </p:nvSpPr>
          <p:spPr bwMode="auto">
            <a:xfrm>
              <a:off x="7298" y="1464"/>
              <a:ext cx="92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11" name="Oval 35"/>
            <p:cNvSpPr>
              <a:spLocks noChangeArrowheads="1"/>
            </p:cNvSpPr>
            <p:nvPr/>
          </p:nvSpPr>
          <p:spPr bwMode="auto">
            <a:xfrm>
              <a:off x="7514" y="848"/>
              <a:ext cx="92" cy="9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10" name="Oval 34"/>
            <p:cNvSpPr>
              <a:spLocks noChangeArrowheads="1"/>
            </p:cNvSpPr>
            <p:nvPr/>
          </p:nvSpPr>
          <p:spPr bwMode="auto">
            <a:xfrm>
              <a:off x="7637" y="863"/>
              <a:ext cx="93" cy="9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09" name="Freeform 33"/>
            <p:cNvSpPr>
              <a:spLocks/>
            </p:cNvSpPr>
            <p:nvPr/>
          </p:nvSpPr>
          <p:spPr bwMode="auto">
            <a:xfrm>
              <a:off x="1111" y="586"/>
              <a:ext cx="6680" cy="1063"/>
            </a:xfrm>
            <a:custGeom>
              <a:avLst/>
              <a:gdLst/>
              <a:ahLst/>
              <a:cxnLst>
                <a:cxn ang="0">
                  <a:pos x="62" y="786"/>
                </a:cxn>
                <a:cxn ang="0">
                  <a:pos x="170" y="709"/>
                </a:cxn>
                <a:cxn ang="0">
                  <a:pos x="278" y="570"/>
                </a:cxn>
                <a:cxn ang="0">
                  <a:pos x="386" y="416"/>
                </a:cxn>
                <a:cxn ang="0">
                  <a:pos x="509" y="262"/>
                </a:cxn>
                <a:cxn ang="0">
                  <a:pos x="617" y="169"/>
                </a:cxn>
                <a:cxn ang="0">
                  <a:pos x="725" y="154"/>
                </a:cxn>
                <a:cxn ang="0">
                  <a:pos x="848" y="277"/>
                </a:cxn>
                <a:cxn ang="0">
                  <a:pos x="956" y="478"/>
                </a:cxn>
                <a:cxn ang="0">
                  <a:pos x="1064" y="678"/>
                </a:cxn>
                <a:cxn ang="0">
                  <a:pos x="1172" y="755"/>
                </a:cxn>
                <a:cxn ang="0">
                  <a:pos x="1296" y="709"/>
                </a:cxn>
                <a:cxn ang="0">
                  <a:pos x="1404" y="585"/>
                </a:cxn>
                <a:cxn ang="0">
                  <a:pos x="1512" y="416"/>
                </a:cxn>
                <a:cxn ang="0">
                  <a:pos x="1635" y="277"/>
                </a:cxn>
                <a:cxn ang="0">
                  <a:pos x="1743" y="231"/>
                </a:cxn>
                <a:cxn ang="0">
                  <a:pos x="1851" y="339"/>
                </a:cxn>
                <a:cxn ang="0">
                  <a:pos x="1959" y="601"/>
                </a:cxn>
                <a:cxn ang="0">
                  <a:pos x="2083" y="878"/>
                </a:cxn>
                <a:cxn ang="0">
                  <a:pos x="2191" y="909"/>
                </a:cxn>
                <a:cxn ang="0">
                  <a:pos x="2299" y="585"/>
                </a:cxn>
                <a:cxn ang="0">
                  <a:pos x="2407" y="185"/>
                </a:cxn>
                <a:cxn ang="0">
                  <a:pos x="2530" y="92"/>
                </a:cxn>
                <a:cxn ang="0">
                  <a:pos x="2638" y="370"/>
                </a:cxn>
                <a:cxn ang="0">
                  <a:pos x="2746" y="740"/>
                </a:cxn>
                <a:cxn ang="0">
                  <a:pos x="2870" y="1002"/>
                </a:cxn>
                <a:cxn ang="0">
                  <a:pos x="2978" y="1017"/>
                </a:cxn>
                <a:cxn ang="0">
                  <a:pos x="3086" y="770"/>
                </a:cxn>
                <a:cxn ang="0">
                  <a:pos x="3194" y="293"/>
                </a:cxn>
                <a:cxn ang="0">
                  <a:pos x="3317" y="0"/>
                </a:cxn>
                <a:cxn ang="0">
                  <a:pos x="3425" y="231"/>
                </a:cxn>
                <a:cxn ang="0">
                  <a:pos x="3533" y="709"/>
                </a:cxn>
                <a:cxn ang="0">
                  <a:pos x="3656" y="986"/>
                </a:cxn>
                <a:cxn ang="0">
                  <a:pos x="3764" y="986"/>
                </a:cxn>
                <a:cxn ang="0">
                  <a:pos x="3872" y="678"/>
                </a:cxn>
                <a:cxn ang="0">
                  <a:pos x="3980" y="231"/>
                </a:cxn>
                <a:cxn ang="0">
                  <a:pos x="4104" y="15"/>
                </a:cxn>
                <a:cxn ang="0">
                  <a:pos x="4212" y="138"/>
                </a:cxn>
                <a:cxn ang="0">
                  <a:pos x="4320" y="524"/>
                </a:cxn>
                <a:cxn ang="0">
                  <a:pos x="4428" y="909"/>
                </a:cxn>
                <a:cxn ang="0">
                  <a:pos x="4551" y="971"/>
                </a:cxn>
                <a:cxn ang="0">
                  <a:pos x="4659" y="693"/>
                </a:cxn>
                <a:cxn ang="0">
                  <a:pos x="4767" y="370"/>
                </a:cxn>
                <a:cxn ang="0">
                  <a:pos x="4891" y="185"/>
                </a:cxn>
                <a:cxn ang="0">
                  <a:pos x="4999" y="216"/>
                </a:cxn>
                <a:cxn ang="0">
                  <a:pos x="5107" y="478"/>
                </a:cxn>
                <a:cxn ang="0">
                  <a:pos x="5215" y="878"/>
                </a:cxn>
                <a:cxn ang="0">
                  <a:pos x="5338" y="1063"/>
                </a:cxn>
                <a:cxn ang="0">
                  <a:pos x="5446" y="786"/>
                </a:cxn>
                <a:cxn ang="0">
                  <a:pos x="5554" y="401"/>
                </a:cxn>
                <a:cxn ang="0">
                  <a:pos x="5678" y="185"/>
                </a:cxn>
                <a:cxn ang="0">
                  <a:pos x="5786" y="185"/>
                </a:cxn>
                <a:cxn ang="0">
                  <a:pos x="5894" y="416"/>
                </a:cxn>
                <a:cxn ang="0">
                  <a:pos x="6002" y="817"/>
                </a:cxn>
                <a:cxn ang="0">
                  <a:pos x="6125" y="1048"/>
                </a:cxn>
                <a:cxn ang="0">
                  <a:pos x="6233" y="925"/>
                </a:cxn>
                <a:cxn ang="0">
                  <a:pos x="6341" y="585"/>
                </a:cxn>
                <a:cxn ang="0">
                  <a:pos x="6449" y="308"/>
                </a:cxn>
                <a:cxn ang="0">
                  <a:pos x="6572" y="323"/>
                </a:cxn>
                <a:cxn ang="0">
                  <a:pos x="6680" y="323"/>
                </a:cxn>
              </a:cxnLst>
              <a:rect l="0" t="0" r="r" b="b"/>
              <a:pathLst>
                <a:path w="6680" h="1063">
                  <a:moveTo>
                    <a:pt x="0" y="786"/>
                  </a:moveTo>
                  <a:lnTo>
                    <a:pt x="62" y="786"/>
                  </a:lnTo>
                  <a:lnTo>
                    <a:pt x="108" y="755"/>
                  </a:lnTo>
                  <a:lnTo>
                    <a:pt x="170" y="709"/>
                  </a:lnTo>
                  <a:lnTo>
                    <a:pt x="231" y="647"/>
                  </a:lnTo>
                  <a:lnTo>
                    <a:pt x="278" y="570"/>
                  </a:lnTo>
                  <a:lnTo>
                    <a:pt x="339" y="493"/>
                  </a:lnTo>
                  <a:lnTo>
                    <a:pt x="386" y="416"/>
                  </a:lnTo>
                  <a:lnTo>
                    <a:pt x="447" y="339"/>
                  </a:lnTo>
                  <a:lnTo>
                    <a:pt x="509" y="262"/>
                  </a:lnTo>
                  <a:lnTo>
                    <a:pt x="555" y="216"/>
                  </a:lnTo>
                  <a:lnTo>
                    <a:pt x="617" y="169"/>
                  </a:lnTo>
                  <a:lnTo>
                    <a:pt x="679" y="154"/>
                  </a:lnTo>
                  <a:lnTo>
                    <a:pt x="725" y="154"/>
                  </a:lnTo>
                  <a:lnTo>
                    <a:pt x="787" y="200"/>
                  </a:lnTo>
                  <a:lnTo>
                    <a:pt x="848" y="277"/>
                  </a:lnTo>
                  <a:lnTo>
                    <a:pt x="895" y="370"/>
                  </a:lnTo>
                  <a:lnTo>
                    <a:pt x="956" y="478"/>
                  </a:lnTo>
                  <a:lnTo>
                    <a:pt x="1003" y="585"/>
                  </a:lnTo>
                  <a:lnTo>
                    <a:pt x="1064" y="678"/>
                  </a:lnTo>
                  <a:lnTo>
                    <a:pt x="1126" y="740"/>
                  </a:lnTo>
                  <a:lnTo>
                    <a:pt x="1172" y="755"/>
                  </a:lnTo>
                  <a:lnTo>
                    <a:pt x="1234" y="755"/>
                  </a:lnTo>
                  <a:lnTo>
                    <a:pt x="1296" y="709"/>
                  </a:lnTo>
                  <a:lnTo>
                    <a:pt x="1342" y="663"/>
                  </a:lnTo>
                  <a:lnTo>
                    <a:pt x="1404" y="585"/>
                  </a:lnTo>
                  <a:lnTo>
                    <a:pt x="1466" y="508"/>
                  </a:lnTo>
                  <a:lnTo>
                    <a:pt x="1512" y="416"/>
                  </a:lnTo>
                  <a:lnTo>
                    <a:pt x="1574" y="339"/>
                  </a:lnTo>
                  <a:lnTo>
                    <a:pt x="1635" y="277"/>
                  </a:lnTo>
                  <a:lnTo>
                    <a:pt x="1682" y="246"/>
                  </a:lnTo>
                  <a:lnTo>
                    <a:pt x="1743" y="231"/>
                  </a:lnTo>
                  <a:lnTo>
                    <a:pt x="1790" y="262"/>
                  </a:lnTo>
                  <a:lnTo>
                    <a:pt x="1851" y="339"/>
                  </a:lnTo>
                  <a:lnTo>
                    <a:pt x="1913" y="462"/>
                  </a:lnTo>
                  <a:lnTo>
                    <a:pt x="1959" y="601"/>
                  </a:lnTo>
                  <a:lnTo>
                    <a:pt x="2021" y="755"/>
                  </a:lnTo>
                  <a:lnTo>
                    <a:pt x="2083" y="878"/>
                  </a:lnTo>
                  <a:lnTo>
                    <a:pt x="2129" y="940"/>
                  </a:lnTo>
                  <a:lnTo>
                    <a:pt x="2191" y="909"/>
                  </a:lnTo>
                  <a:lnTo>
                    <a:pt x="2252" y="770"/>
                  </a:lnTo>
                  <a:lnTo>
                    <a:pt x="2299" y="585"/>
                  </a:lnTo>
                  <a:lnTo>
                    <a:pt x="2360" y="370"/>
                  </a:lnTo>
                  <a:lnTo>
                    <a:pt x="2407" y="185"/>
                  </a:lnTo>
                  <a:lnTo>
                    <a:pt x="2468" y="77"/>
                  </a:lnTo>
                  <a:lnTo>
                    <a:pt x="2530" y="92"/>
                  </a:lnTo>
                  <a:lnTo>
                    <a:pt x="2576" y="200"/>
                  </a:lnTo>
                  <a:lnTo>
                    <a:pt x="2638" y="370"/>
                  </a:lnTo>
                  <a:lnTo>
                    <a:pt x="2700" y="555"/>
                  </a:lnTo>
                  <a:lnTo>
                    <a:pt x="2746" y="740"/>
                  </a:lnTo>
                  <a:lnTo>
                    <a:pt x="2808" y="894"/>
                  </a:lnTo>
                  <a:lnTo>
                    <a:pt x="2870" y="1002"/>
                  </a:lnTo>
                  <a:lnTo>
                    <a:pt x="2916" y="1033"/>
                  </a:lnTo>
                  <a:lnTo>
                    <a:pt x="2978" y="1017"/>
                  </a:lnTo>
                  <a:lnTo>
                    <a:pt x="3024" y="940"/>
                  </a:lnTo>
                  <a:lnTo>
                    <a:pt x="3086" y="770"/>
                  </a:lnTo>
                  <a:lnTo>
                    <a:pt x="3147" y="539"/>
                  </a:lnTo>
                  <a:lnTo>
                    <a:pt x="3194" y="293"/>
                  </a:lnTo>
                  <a:lnTo>
                    <a:pt x="3255" y="77"/>
                  </a:lnTo>
                  <a:lnTo>
                    <a:pt x="3317" y="0"/>
                  </a:lnTo>
                  <a:lnTo>
                    <a:pt x="3363" y="61"/>
                  </a:lnTo>
                  <a:lnTo>
                    <a:pt x="3425" y="231"/>
                  </a:lnTo>
                  <a:lnTo>
                    <a:pt x="3487" y="478"/>
                  </a:lnTo>
                  <a:lnTo>
                    <a:pt x="3533" y="709"/>
                  </a:lnTo>
                  <a:lnTo>
                    <a:pt x="3595" y="878"/>
                  </a:lnTo>
                  <a:lnTo>
                    <a:pt x="3656" y="986"/>
                  </a:lnTo>
                  <a:lnTo>
                    <a:pt x="3703" y="1017"/>
                  </a:lnTo>
                  <a:lnTo>
                    <a:pt x="3764" y="986"/>
                  </a:lnTo>
                  <a:lnTo>
                    <a:pt x="3811" y="863"/>
                  </a:lnTo>
                  <a:lnTo>
                    <a:pt x="3872" y="678"/>
                  </a:lnTo>
                  <a:lnTo>
                    <a:pt x="3934" y="447"/>
                  </a:lnTo>
                  <a:lnTo>
                    <a:pt x="3980" y="231"/>
                  </a:lnTo>
                  <a:lnTo>
                    <a:pt x="4042" y="77"/>
                  </a:lnTo>
                  <a:lnTo>
                    <a:pt x="4104" y="15"/>
                  </a:lnTo>
                  <a:lnTo>
                    <a:pt x="4150" y="46"/>
                  </a:lnTo>
                  <a:lnTo>
                    <a:pt x="4212" y="138"/>
                  </a:lnTo>
                  <a:lnTo>
                    <a:pt x="4274" y="308"/>
                  </a:lnTo>
                  <a:lnTo>
                    <a:pt x="4320" y="524"/>
                  </a:lnTo>
                  <a:lnTo>
                    <a:pt x="4382" y="724"/>
                  </a:lnTo>
                  <a:lnTo>
                    <a:pt x="4428" y="909"/>
                  </a:lnTo>
                  <a:lnTo>
                    <a:pt x="4490" y="986"/>
                  </a:lnTo>
                  <a:lnTo>
                    <a:pt x="4551" y="971"/>
                  </a:lnTo>
                  <a:lnTo>
                    <a:pt x="4598" y="863"/>
                  </a:lnTo>
                  <a:lnTo>
                    <a:pt x="4659" y="693"/>
                  </a:lnTo>
                  <a:lnTo>
                    <a:pt x="4721" y="524"/>
                  </a:lnTo>
                  <a:lnTo>
                    <a:pt x="4767" y="370"/>
                  </a:lnTo>
                  <a:lnTo>
                    <a:pt x="4829" y="246"/>
                  </a:lnTo>
                  <a:lnTo>
                    <a:pt x="4891" y="185"/>
                  </a:lnTo>
                  <a:lnTo>
                    <a:pt x="4937" y="169"/>
                  </a:lnTo>
                  <a:lnTo>
                    <a:pt x="4999" y="216"/>
                  </a:lnTo>
                  <a:lnTo>
                    <a:pt x="5045" y="323"/>
                  </a:lnTo>
                  <a:lnTo>
                    <a:pt x="5107" y="478"/>
                  </a:lnTo>
                  <a:lnTo>
                    <a:pt x="5168" y="678"/>
                  </a:lnTo>
                  <a:lnTo>
                    <a:pt x="5215" y="878"/>
                  </a:lnTo>
                  <a:lnTo>
                    <a:pt x="5276" y="1033"/>
                  </a:lnTo>
                  <a:lnTo>
                    <a:pt x="5338" y="1063"/>
                  </a:lnTo>
                  <a:lnTo>
                    <a:pt x="5384" y="971"/>
                  </a:lnTo>
                  <a:lnTo>
                    <a:pt x="5446" y="786"/>
                  </a:lnTo>
                  <a:lnTo>
                    <a:pt x="5508" y="585"/>
                  </a:lnTo>
                  <a:lnTo>
                    <a:pt x="5554" y="401"/>
                  </a:lnTo>
                  <a:lnTo>
                    <a:pt x="5616" y="277"/>
                  </a:lnTo>
                  <a:lnTo>
                    <a:pt x="5678" y="185"/>
                  </a:lnTo>
                  <a:lnTo>
                    <a:pt x="5724" y="154"/>
                  </a:lnTo>
                  <a:lnTo>
                    <a:pt x="5786" y="185"/>
                  </a:lnTo>
                  <a:lnTo>
                    <a:pt x="5832" y="262"/>
                  </a:lnTo>
                  <a:lnTo>
                    <a:pt x="5894" y="416"/>
                  </a:lnTo>
                  <a:lnTo>
                    <a:pt x="5955" y="616"/>
                  </a:lnTo>
                  <a:lnTo>
                    <a:pt x="6002" y="817"/>
                  </a:lnTo>
                  <a:lnTo>
                    <a:pt x="6063" y="971"/>
                  </a:lnTo>
                  <a:lnTo>
                    <a:pt x="6125" y="1048"/>
                  </a:lnTo>
                  <a:lnTo>
                    <a:pt x="6171" y="1033"/>
                  </a:lnTo>
                  <a:lnTo>
                    <a:pt x="6233" y="925"/>
                  </a:lnTo>
                  <a:lnTo>
                    <a:pt x="6295" y="770"/>
                  </a:lnTo>
                  <a:lnTo>
                    <a:pt x="6341" y="585"/>
                  </a:lnTo>
                  <a:lnTo>
                    <a:pt x="6403" y="416"/>
                  </a:lnTo>
                  <a:lnTo>
                    <a:pt x="6449" y="308"/>
                  </a:lnTo>
                  <a:lnTo>
                    <a:pt x="6511" y="293"/>
                  </a:lnTo>
                  <a:lnTo>
                    <a:pt x="6572" y="323"/>
                  </a:lnTo>
                  <a:lnTo>
                    <a:pt x="6619" y="354"/>
                  </a:lnTo>
                  <a:lnTo>
                    <a:pt x="6680" y="323"/>
                  </a:lnTo>
                </a:path>
              </a:pathLst>
            </a:custGeom>
            <a:noFill/>
            <a:ln w="1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08" name="Oval 32"/>
            <p:cNvSpPr>
              <a:spLocks noChangeArrowheads="1"/>
            </p:cNvSpPr>
            <p:nvPr/>
          </p:nvSpPr>
          <p:spPr bwMode="auto">
            <a:xfrm>
              <a:off x="1173" y="1541"/>
              <a:ext cx="92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07" name="Oval 31"/>
            <p:cNvSpPr>
              <a:spLocks noChangeArrowheads="1"/>
            </p:cNvSpPr>
            <p:nvPr/>
          </p:nvSpPr>
          <p:spPr bwMode="auto">
            <a:xfrm>
              <a:off x="1620" y="2497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06" name="Oval 30"/>
            <p:cNvSpPr>
              <a:spLocks noChangeArrowheads="1"/>
            </p:cNvSpPr>
            <p:nvPr/>
          </p:nvSpPr>
          <p:spPr bwMode="auto">
            <a:xfrm>
              <a:off x="2067" y="1649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05" name="Oval 29"/>
            <p:cNvSpPr>
              <a:spLocks noChangeArrowheads="1"/>
            </p:cNvSpPr>
            <p:nvPr/>
          </p:nvSpPr>
          <p:spPr bwMode="auto">
            <a:xfrm>
              <a:off x="2407" y="2513"/>
              <a:ext cx="92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04" name="Oval 28"/>
            <p:cNvSpPr>
              <a:spLocks noChangeArrowheads="1"/>
            </p:cNvSpPr>
            <p:nvPr/>
          </p:nvSpPr>
          <p:spPr bwMode="auto">
            <a:xfrm>
              <a:off x="2746" y="1495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03" name="Oval 27"/>
            <p:cNvSpPr>
              <a:spLocks noChangeArrowheads="1"/>
            </p:cNvSpPr>
            <p:nvPr/>
          </p:nvSpPr>
          <p:spPr bwMode="auto">
            <a:xfrm>
              <a:off x="3086" y="2405"/>
              <a:ext cx="92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02" name="Oval 26"/>
            <p:cNvSpPr>
              <a:spLocks noChangeArrowheads="1"/>
            </p:cNvSpPr>
            <p:nvPr/>
          </p:nvSpPr>
          <p:spPr bwMode="auto">
            <a:xfrm>
              <a:off x="3363" y="1881"/>
              <a:ext cx="93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01" name="Oval 25"/>
            <p:cNvSpPr>
              <a:spLocks noChangeArrowheads="1"/>
            </p:cNvSpPr>
            <p:nvPr/>
          </p:nvSpPr>
          <p:spPr bwMode="auto">
            <a:xfrm>
              <a:off x="3703" y="1773"/>
              <a:ext cx="92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800" name="Oval 24"/>
            <p:cNvSpPr>
              <a:spLocks noChangeArrowheads="1"/>
            </p:cNvSpPr>
            <p:nvPr/>
          </p:nvSpPr>
          <p:spPr bwMode="auto">
            <a:xfrm>
              <a:off x="3981" y="2543"/>
              <a:ext cx="92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799" name="Oval 23"/>
            <p:cNvSpPr>
              <a:spLocks noChangeArrowheads="1"/>
            </p:cNvSpPr>
            <p:nvPr/>
          </p:nvSpPr>
          <p:spPr bwMode="auto">
            <a:xfrm>
              <a:off x="4212" y="1711"/>
              <a:ext cx="93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798" name="Oval 22"/>
            <p:cNvSpPr>
              <a:spLocks noChangeArrowheads="1"/>
            </p:cNvSpPr>
            <p:nvPr/>
          </p:nvSpPr>
          <p:spPr bwMode="auto">
            <a:xfrm>
              <a:off x="4490" y="1696"/>
              <a:ext cx="92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797" name="Oval 21"/>
            <p:cNvSpPr>
              <a:spLocks noChangeArrowheads="1"/>
            </p:cNvSpPr>
            <p:nvPr/>
          </p:nvSpPr>
          <p:spPr bwMode="auto">
            <a:xfrm>
              <a:off x="4767" y="2482"/>
              <a:ext cx="93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796" name="Oval 20"/>
            <p:cNvSpPr>
              <a:spLocks noChangeArrowheads="1"/>
            </p:cNvSpPr>
            <p:nvPr/>
          </p:nvSpPr>
          <p:spPr bwMode="auto">
            <a:xfrm>
              <a:off x="4999" y="1973"/>
              <a:ext cx="92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795" name="Oval 19"/>
            <p:cNvSpPr>
              <a:spLocks noChangeArrowheads="1"/>
            </p:cNvSpPr>
            <p:nvPr/>
          </p:nvSpPr>
          <p:spPr bwMode="auto">
            <a:xfrm>
              <a:off x="5215" y="1572"/>
              <a:ext cx="92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794" name="Oval 18"/>
            <p:cNvSpPr>
              <a:spLocks noChangeArrowheads="1"/>
            </p:cNvSpPr>
            <p:nvPr/>
          </p:nvSpPr>
          <p:spPr bwMode="auto">
            <a:xfrm>
              <a:off x="5446" y="2281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793" name="Oval 17"/>
            <p:cNvSpPr>
              <a:spLocks noChangeArrowheads="1"/>
            </p:cNvSpPr>
            <p:nvPr/>
          </p:nvSpPr>
          <p:spPr bwMode="auto">
            <a:xfrm>
              <a:off x="5662" y="2420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792" name="Oval 16"/>
            <p:cNvSpPr>
              <a:spLocks noChangeArrowheads="1"/>
            </p:cNvSpPr>
            <p:nvPr/>
          </p:nvSpPr>
          <p:spPr bwMode="auto">
            <a:xfrm>
              <a:off x="5894" y="1588"/>
              <a:ext cx="92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791" name="Oval 15"/>
            <p:cNvSpPr>
              <a:spLocks noChangeArrowheads="1"/>
            </p:cNvSpPr>
            <p:nvPr/>
          </p:nvSpPr>
          <p:spPr bwMode="auto">
            <a:xfrm>
              <a:off x="6063" y="1541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790" name="Oval 14"/>
            <p:cNvSpPr>
              <a:spLocks noChangeArrowheads="1"/>
            </p:cNvSpPr>
            <p:nvPr/>
          </p:nvSpPr>
          <p:spPr bwMode="auto">
            <a:xfrm>
              <a:off x="6279" y="2405"/>
              <a:ext cx="93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789" name="Oval 13"/>
            <p:cNvSpPr>
              <a:spLocks noChangeArrowheads="1"/>
            </p:cNvSpPr>
            <p:nvPr/>
          </p:nvSpPr>
          <p:spPr bwMode="auto">
            <a:xfrm>
              <a:off x="6449" y="2312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788" name="Oval 12"/>
            <p:cNvSpPr>
              <a:spLocks noChangeArrowheads="1"/>
            </p:cNvSpPr>
            <p:nvPr/>
          </p:nvSpPr>
          <p:spPr bwMode="auto">
            <a:xfrm>
              <a:off x="6681" y="1680"/>
              <a:ext cx="92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787" name="Oval 11"/>
            <p:cNvSpPr>
              <a:spLocks noChangeArrowheads="1"/>
            </p:cNvSpPr>
            <p:nvPr/>
          </p:nvSpPr>
          <p:spPr bwMode="auto">
            <a:xfrm>
              <a:off x="6850" y="1557"/>
              <a:ext cx="93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786" name="Oval 10"/>
            <p:cNvSpPr>
              <a:spLocks noChangeArrowheads="1"/>
            </p:cNvSpPr>
            <p:nvPr/>
          </p:nvSpPr>
          <p:spPr bwMode="auto">
            <a:xfrm>
              <a:off x="7066" y="2173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785" name="Oval 9"/>
            <p:cNvSpPr>
              <a:spLocks noChangeArrowheads="1"/>
            </p:cNvSpPr>
            <p:nvPr/>
          </p:nvSpPr>
          <p:spPr bwMode="auto">
            <a:xfrm>
              <a:off x="7236" y="2451"/>
              <a:ext cx="93" cy="9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784" name="Oval 8"/>
            <p:cNvSpPr>
              <a:spLocks noChangeArrowheads="1"/>
            </p:cNvSpPr>
            <p:nvPr/>
          </p:nvSpPr>
          <p:spPr bwMode="auto">
            <a:xfrm>
              <a:off x="7406" y="1942"/>
              <a:ext cx="92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783" name="Oval 7"/>
            <p:cNvSpPr>
              <a:spLocks noChangeArrowheads="1"/>
            </p:cNvSpPr>
            <p:nvPr/>
          </p:nvSpPr>
          <p:spPr bwMode="auto">
            <a:xfrm>
              <a:off x="7575" y="1541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782" name="Freeform 6"/>
            <p:cNvSpPr>
              <a:spLocks/>
            </p:cNvSpPr>
            <p:nvPr/>
          </p:nvSpPr>
          <p:spPr bwMode="auto">
            <a:xfrm>
              <a:off x="1111" y="1495"/>
              <a:ext cx="6680" cy="1095"/>
            </a:xfrm>
            <a:custGeom>
              <a:avLst/>
              <a:gdLst/>
              <a:ahLst/>
              <a:cxnLst>
                <a:cxn ang="0">
                  <a:pos x="62" y="46"/>
                </a:cxn>
                <a:cxn ang="0">
                  <a:pos x="170" y="185"/>
                </a:cxn>
                <a:cxn ang="0">
                  <a:pos x="278" y="493"/>
                </a:cxn>
                <a:cxn ang="0">
                  <a:pos x="386" y="833"/>
                </a:cxn>
                <a:cxn ang="0">
                  <a:pos x="509" y="1033"/>
                </a:cxn>
                <a:cxn ang="0">
                  <a:pos x="617" y="987"/>
                </a:cxn>
                <a:cxn ang="0">
                  <a:pos x="725" y="709"/>
                </a:cxn>
                <a:cxn ang="0">
                  <a:pos x="848" y="370"/>
                </a:cxn>
                <a:cxn ang="0">
                  <a:pos x="956" y="185"/>
                </a:cxn>
                <a:cxn ang="0">
                  <a:pos x="1064" y="324"/>
                </a:cxn>
                <a:cxn ang="0">
                  <a:pos x="1172" y="709"/>
                </a:cxn>
                <a:cxn ang="0">
                  <a:pos x="1296" y="1033"/>
                </a:cxn>
                <a:cxn ang="0">
                  <a:pos x="1404" y="971"/>
                </a:cxn>
                <a:cxn ang="0">
                  <a:pos x="1512" y="540"/>
                </a:cxn>
                <a:cxn ang="0">
                  <a:pos x="1635" y="139"/>
                </a:cxn>
                <a:cxn ang="0">
                  <a:pos x="1743" y="93"/>
                </a:cxn>
                <a:cxn ang="0">
                  <a:pos x="1851" y="432"/>
                </a:cxn>
                <a:cxn ang="0">
                  <a:pos x="1959" y="848"/>
                </a:cxn>
                <a:cxn ang="0">
                  <a:pos x="2083" y="971"/>
                </a:cxn>
                <a:cxn ang="0">
                  <a:pos x="2191" y="755"/>
                </a:cxn>
                <a:cxn ang="0">
                  <a:pos x="2299" y="432"/>
                </a:cxn>
                <a:cxn ang="0">
                  <a:pos x="2407" y="201"/>
                </a:cxn>
                <a:cxn ang="0">
                  <a:pos x="2530" y="139"/>
                </a:cxn>
                <a:cxn ang="0">
                  <a:pos x="2638" y="324"/>
                </a:cxn>
                <a:cxn ang="0">
                  <a:pos x="2746" y="740"/>
                </a:cxn>
                <a:cxn ang="0">
                  <a:pos x="2870" y="1079"/>
                </a:cxn>
                <a:cxn ang="0">
                  <a:pos x="2978" y="971"/>
                </a:cxn>
                <a:cxn ang="0">
                  <a:pos x="3086" y="493"/>
                </a:cxn>
                <a:cxn ang="0">
                  <a:pos x="3194" y="108"/>
                </a:cxn>
                <a:cxn ang="0">
                  <a:pos x="3317" y="46"/>
                </a:cxn>
                <a:cxn ang="0">
                  <a:pos x="3425" y="247"/>
                </a:cxn>
                <a:cxn ang="0">
                  <a:pos x="3533" y="632"/>
                </a:cxn>
                <a:cxn ang="0">
                  <a:pos x="3656" y="971"/>
                </a:cxn>
                <a:cxn ang="0">
                  <a:pos x="3764" y="1002"/>
                </a:cxn>
                <a:cxn ang="0">
                  <a:pos x="3872" y="725"/>
                </a:cxn>
                <a:cxn ang="0">
                  <a:pos x="3980" y="339"/>
                </a:cxn>
                <a:cxn ang="0">
                  <a:pos x="4104" y="108"/>
                </a:cxn>
                <a:cxn ang="0">
                  <a:pos x="4212" y="231"/>
                </a:cxn>
                <a:cxn ang="0">
                  <a:pos x="4320" y="632"/>
                </a:cxn>
                <a:cxn ang="0">
                  <a:pos x="4428" y="987"/>
                </a:cxn>
                <a:cxn ang="0">
                  <a:pos x="4551" y="1064"/>
                </a:cxn>
                <a:cxn ang="0">
                  <a:pos x="4659" y="802"/>
                </a:cxn>
                <a:cxn ang="0">
                  <a:pos x="4767" y="324"/>
                </a:cxn>
                <a:cxn ang="0">
                  <a:pos x="4891" y="16"/>
                </a:cxn>
                <a:cxn ang="0">
                  <a:pos x="4999" y="93"/>
                </a:cxn>
                <a:cxn ang="0">
                  <a:pos x="5107" y="540"/>
                </a:cxn>
                <a:cxn ang="0">
                  <a:pos x="5215" y="956"/>
                </a:cxn>
                <a:cxn ang="0">
                  <a:pos x="5338" y="971"/>
                </a:cxn>
                <a:cxn ang="0">
                  <a:pos x="5446" y="709"/>
                </a:cxn>
                <a:cxn ang="0">
                  <a:pos x="5554" y="386"/>
                </a:cxn>
                <a:cxn ang="0">
                  <a:pos x="5678" y="139"/>
                </a:cxn>
                <a:cxn ang="0">
                  <a:pos x="5786" y="108"/>
                </a:cxn>
                <a:cxn ang="0">
                  <a:pos x="5894" y="355"/>
                </a:cxn>
                <a:cxn ang="0">
                  <a:pos x="6002" y="725"/>
                </a:cxn>
                <a:cxn ang="0">
                  <a:pos x="6125" y="987"/>
                </a:cxn>
                <a:cxn ang="0">
                  <a:pos x="6233" y="894"/>
                </a:cxn>
                <a:cxn ang="0">
                  <a:pos x="6341" y="493"/>
                </a:cxn>
                <a:cxn ang="0">
                  <a:pos x="6449" y="170"/>
                </a:cxn>
                <a:cxn ang="0">
                  <a:pos x="6572" y="93"/>
                </a:cxn>
                <a:cxn ang="0">
                  <a:pos x="6680" y="432"/>
                </a:cxn>
              </a:cxnLst>
              <a:rect l="0" t="0" r="r" b="b"/>
              <a:pathLst>
                <a:path w="6680" h="1095">
                  <a:moveTo>
                    <a:pt x="0" y="93"/>
                  </a:moveTo>
                  <a:lnTo>
                    <a:pt x="62" y="46"/>
                  </a:lnTo>
                  <a:lnTo>
                    <a:pt x="108" y="93"/>
                  </a:lnTo>
                  <a:lnTo>
                    <a:pt x="170" y="185"/>
                  </a:lnTo>
                  <a:lnTo>
                    <a:pt x="231" y="339"/>
                  </a:lnTo>
                  <a:lnTo>
                    <a:pt x="278" y="493"/>
                  </a:lnTo>
                  <a:lnTo>
                    <a:pt x="339" y="663"/>
                  </a:lnTo>
                  <a:lnTo>
                    <a:pt x="386" y="833"/>
                  </a:lnTo>
                  <a:lnTo>
                    <a:pt x="447" y="956"/>
                  </a:lnTo>
                  <a:lnTo>
                    <a:pt x="509" y="1033"/>
                  </a:lnTo>
                  <a:lnTo>
                    <a:pt x="555" y="1048"/>
                  </a:lnTo>
                  <a:lnTo>
                    <a:pt x="617" y="987"/>
                  </a:lnTo>
                  <a:lnTo>
                    <a:pt x="679" y="863"/>
                  </a:lnTo>
                  <a:lnTo>
                    <a:pt x="725" y="709"/>
                  </a:lnTo>
                  <a:lnTo>
                    <a:pt x="787" y="524"/>
                  </a:lnTo>
                  <a:lnTo>
                    <a:pt x="848" y="370"/>
                  </a:lnTo>
                  <a:lnTo>
                    <a:pt x="895" y="247"/>
                  </a:lnTo>
                  <a:lnTo>
                    <a:pt x="956" y="185"/>
                  </a:lnTo>
                  <a:lnTo>
                    <a:pt x="1003" y="201"/>
                  </a:lnTo>
                  <a:lnTo>
                    <a:pt x="1064" y="324"/>
                  </a:lnTo>
                  <a:lnTo>
                    <a:pt x="1126" y="493"/>
                  </a:lnTo>
                  <a:lnTo>
                    <a:pt x="1172" y="709"/>
                  </a:lnTo>
                  <a:lnTo>
                    <a:pt x="1234" y="894"/>
                  </a:lnTo>
                  <a:lnTo>
                    <a:pt x="1296" y="1033"/>
                  </a:lnTo>
                  <a:lnTo>
                    <a:pt x="1342" y="1064"/>
                  </a:lnTo>
                  <a:lnTo>
                    <a:pt x="1404" y="971"/>
                  </a:lnTo>
                  <a:lnTo>
                    <a:pt x="1466" y="786"/>
                  </a:lnTo>
                  <a:lnTo>
                    <a:pt x="1512" y="540"/>
                  </a:lnTo>
                  <a:lnTo>
                    <a:pt x="1574" y="308"/>
                  </a:lnTo>
                  <a:lnTo>
                    <a:pt x="1635" y="139"/>
                  </a:lnTo>
                  <a:lnTo>
                    <a:pt x="1682" y="46"/>
                  </a:lnTo>
                  <a:lnTo>
                    <a:pt x="1743" y="93"/>
                  </a:lnTo>
                  <a:lnTo>
                    <a:pt x="1790" y="231"/>
                  </a:lnTo>
                  <a:lnTo>
                    <a:pt x="1851" y="432"/>
                  </a:lnTo>
                  <a:lnTo>
                    <a:pt x="1913" y="663"/>
                  </a:lnTo>
                  <a:lnTo>
                    <a:pt x="1959" y="848"/>
                  </a:lnTo>
                  <a:lnTo>
                    <a:pt x="2021" y="956"/>
                  </a:lnTo>
                  <a:lnTo>
                    <a:pt x="2083" y="971"/>
                  </a:lnTo>
                  <a:lnTo>
                    <a:pt x="2129" y="894"/>
                  </a:lnTo>
                  <a:lnTo>
                    <a:pt x="2191" y="755"/>
                  </a:lnTo>
                  <a:lnTo>
                    <a:pt x="2252" y="601"/>
                  </a:lnTo>
                  <a:lnTo>
                    <a:pt x="2299" y="432"/>
                  </a:lnTo>
                  <a:lnTo>
                    <a:pt x="2360" y="293"/>
                  </a:lnTo>
                  <a:lnTo>
                    <a:pt x="2407" y="201"/>
                  </a:lnTo>
                  <a:lnTo>
                    <a:pt x="2468" y="139"/>
                  </a:lnTo>
                  <a:lnTo>
                    <a:pt x="2530" y="139"/>
                  </a:lnTo>
                  <a:lnTo>
                    <a:pt x="2576" y="201"/>
                  </a:lnTo>
                  <a:lnTo>
                    <a:pt x="2638" y="324"/>
                  </a:lnTo>
                  <a:lnTo>
                    <a:pt x="2700" y="524"/>
                  </a:lnTo>
                  <a:lnTo>
                    <a:pt x="2746" y="740"/>
                  </a:lnTo>
                  <a:lnTo>
                    <a:pt x="2808" y="940"/>
                  </a:lnTo>
                  <a:lnTo>
                    <a:pt x="2870" y="1079"/>
                  </a:lnTo>
                  <a:lnTo>
                    <a:pt x="2916" y="1095"/>
                  </a:lnTo>
                  <a:lnTo>
                    <a:pt x="2978" y="971"/>
                  </a:lnTo>
                  <a:lnTo>
                    <a:pt x="3024" y="755"/>
                  </a:lnTo>
                  <a:lnTo>
                    <a:pt x="3086" y="493"/>
                  </a:lnTo>
                  <a:lnTo>
                    <a:pt x="3147" y="262"/>
                  </a:lnTo>
                  <a:lnTo>
                    <a:pt x="3194" y="108"/>
                  </a:lnTo>
                  <a:lnTo>
                    <a:pt x="3255" y="31"/>
                  </a:lnTo>
                  <a:lnTo>
                    <a:pt x="3317" y="46"/>
                  </a:lnTo>
                  <a:lnTo>
                    <a:pt x="3363" y="108"/>
                  </a:lnTo>
                  <a:lnTo>
                    <a:pt x="3425" y="247"/>
                  </a:lnTo>
                  <a:lnTo>
                    <a:pt x="3487" y="432"/>
                  </a:lnTo>
                  <a:lnTo>
                    <a:pt x="3533" y="632"/>
                  </a:lnTo>
                  <a:lnTo>
                    <a:pt x="3595" y="817"/>
                  </a:lnTo>
                  <a:lnTo>
                    <a:pt x="3656" y="971"/>
                  </a:lnTo>
                  <a:lnTo>
                    <a:pt x="3703" y="1033"/>
                  </a:lnTo>
                  <a:lnTo>
                    <a:pt x="3764" y="1002"/>
                  </a:lnTo>
                  <a:lnTo>
                    <a:pt x="3811" y="894"/>
                  </a:lnTo>
                  <a:lnTo>
                    <a:pt x="3872" y="725"/>
                  </a:lnTo>
                  <a:lnTo>
                    <a:pt x="3934" y="524"/>
                  </a:lnTo>
                  <a:lnTo>
                    <a:pt x="3980" y="339"/>
                  </a:lnTo>
                  <a:lnTo>
                    <a:pt x="4042" y="201"/>
                  </a:lnTo>
                  <a:lnTo>
                    <a:pt x="4104" y="108"/>
                  </a:lnTo>
                  <a:lnTo>
                    <a:pt x="4150" y="124"/>
                  </a:lnTo>
                  <a:lnTo>
                    <a:pt x="4212" y="231"/>
                  </a:lnTo>
                  <a:lnTo>
                    <a:pt x="4274" y="416"/>
                  </a:lnTo>
                  <a:lnTo>
                    <a:pt x="4320" y="632"/>
                  </a:lnTo>
                  <a:lnTo>
                    <a:pt x="4382" y="833"/>
                  </a:lnTo>
                  <a:lnTo>
                    <a:pt x="4428" y="987"/>
                  </a:lnTo>
                  <a:lnTo>
                    <a:pt x="4490" y="1064"/>
                  </a:lnTo>
                  <a:lnTo>
                    <a:pt x="4551" y="1064"/>
                  </a:lnTo>
                  <a:lnTo>
                    <a:pt x="4598" y="971"/>
                  </a:lnTo>
                  <a:lnTo>
                    <a:pt x="4659" y="802"/>
                  </a:lnTo>
                  <a:lnTo>
                    <a:pt x="4721" y="571"/>
                  </a:lnTo>
                  <a:lnTo>
                    <a:pt x="4767" y="324"/>
                  </a:lnTo>
                  <a:lnTo>
                    <a:pt x="4829" y="139"/>
                  </a:lnTo>
                  <a:lnTo>
                    <a:pt x="4891" y="16"/>
                  </a:lnTo>
                  <a:lnTo>
                    <a:pt x="4937" y="0"/>
                  </a:lnTo>
                  <a:lnTo>
                    <a:pt x="4999" y="93"/>
                  </a:lnTo>
                  <a:lnTo>
                    <a:pt x="5045" y="293"/>
                  </a:lnTo>
                  <a:lnTo>
                    <a:pt x="5107" y="540"/>
                  </a:lnTo>
                  <a:lnTo>
                    <a:pt x="5168" y="786"/>
                  </a:lnTo>
                  <a:lnTo>
                    <a:pt x="5215" y="956"/>
                  </a:lnTo>
                  <a:lnTo>
                    <a:pt x="5276" y="1018"/>
                  </a:lnTo>
                  <a:lnTo>
                    <a:pt x="5338" y="971"/>
                  </a:lnTo>
                  <a:lnTo>
                    <a:pt x="5384" y="863"/>
                  </a:lnTo>
                  <a:lnTo>
                    <a:pt x="5446" y="709"/>
                  </a:lnTo>
                  <a:lnTo>
                    <a:pt x="5508" y="555"/>
                  </a:lnTo>
                  <a:lnTo>
                    <a:pt x="5554" y="386"/>
                  </a:lnTo>
                  <a:lnTo>
                    <a:pt x="5616" y="231"/>
                  </a:lnTo>
                  <a:lnTo>
                    <a:pt x="5678" y="139"/>
                  </a:lnTo>
                  <a:lnTo>
                    <a:pt x="5724" y="93"/>
                  </a:lnTo>
                  <a:lnTo>
                    <a:pt x="5786" y="108"/>
                  </a:lnTo>
                  <a:lnTo>
                    <a:pt x="5832" y="201"/>
                  </a:lnTo>
                  <a:lnTo>
                    <a:pt x="5894" y="355"/>
                  </a:lnTo>
                  <a:lnTo>
                    <a:pt x="5955" y="540"/>
                  </a:lnTo>
                  <a:lnTo>
                    <a:pt x="6002" y="725"/>
                  </a:lnTo>
                  <a:lnTo>
                    <a:pt x="6063" y="879"/>
                  </a:lnTo>
                  <a:lnTo>
                    <a:pt x="6125" y="987"/>
                  </a:lnTo>
                  <a:lnTo>
                    <a:pt x="6171" y="1002"/>
                  </a:lnTo>
                  <a:lnTo>
                    <a:pt x="6233" y="894"/>
                  </a:lnTo>
                  <a:lnTo>
                    <a:pt x="6295" y="709"/>
                  </a:lnTo>
                  <a:lnTo>
                    <a:pt x="6341" y="493"/>
                  </a:lnTo>
                  <a:lnTo>
                    <a:pt x="6403" y="308"/>
                  </a:lnTo>
                  <a:lnTo>
                    <a:pt x="6449" y="170"/>
                  </a:lnTo>
                  <a:lnTo>
                    <a:pt x="6511" y="93"/>
                  </a:lnTo>
                  <a:lnTo>
                    <a:pt x="6572" y="93"/>
                  </a:lnTo>
                  <a:lnTo>
                    <a:pt x="6619" y="201"/>
                  </a:lnTo>
                  <a:lnTo>
                    <a:pt x="6680" y="432"/>
                  </a:lnTo>
                </a:path>
              </a:pathLst>
            </a:custGeom>
            <a:noFill/>
            <a:ln w="1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781" name="Freeform 5"/>
            <p:cNvSpPr>
              <a:spLocks/>
            </p:cNvSpPr>
            <p:nvPr/>
          </p:nvSpPr>
          <p:spPr bwMode="auto">
            <a:xfrm>
              <a:off x="1111" y="1064"/>
              <a:ext cx="6680" cy="1048"/>
            </a:xfrm>
            <a:custGeom>
              <a:avLst/>
              <a:gdLst/>
              <a:ahLst/>
              <a:cxnLst>
                <a:cxn ang="0">
                  <a:pos x="62" y="400"/>
                </a:cxn>
                <a:cxn ang="0">
                  <a:pos x="170" y="431"/>
                </a:cxn>
                <a:cxn ang="0">
                  <a:pos x="278" y="508"/>
                </a:cxn>
                <a:cxn ang="0">
                  <a:pos x="386" y="601"/>
                </a:cxn>
                <a:cxn ang="0">
                  <a:pos x="509" y="632"/>
                </a:cxn>
                <a:cxn ang="0">
                  <a:pos x="617" y="555"/>
                </a:cxn>
                <a:cxn ang="0">
                  <a:pos x="725" y="416"/>
                </a:cxn>
                <a:cxn ang="0">
                  <a:pos x="848" y="308"/>
                </a:cxn>
                <a:cxn ang="0">
                  <a:pos x="956" y="308"/>
                </a:cxn>
                <a:cxn ang="0">
                  <a:pos x="1064" y="477"/>
                </a:cxn>
                <a:cxn ang="0">
                  <a:pos x="1172" y="709"/>
                </a:cxn>
                <a:cxn ang="0">
                  <a:pos x="1296" y="847"/>
                </a:cxn>
                <a:cxn ang="0">
                  <a:pos x="1404" y="755"/>
                </a:cxn>
                <a:cxn ang="0">
                  <a:pos x="1512" y="462"/>
                </a:cxn>
                <a:cxn ang="0">
                  <a:pos x="1635" y="185"/>
                </a:cxn>
                <a:cxn ang="0">
                  <a:pos x="1743" y="138"/>
                </a:cxn>
                <a:cxn ang="0">
                  <a:pos x="1851" y="370"/>
                </a:cxn>
                <a:cxn ang="0">
                  <a:pos x="1959" y="709"/>
                </a:cxn>
                <a:cxn ang="0">
                  <a:pos x="2083" y="894"/>
                </a:cxn>
                <a:cxn ang="0">
                  <a:pos x="2191" y="817"/>
                </a:cxn>
                <a:cxn ang="0">
                  <a:pos x="2299" y="477"/>
                </a:cxn>
                <a:cxn ang="0">
                  <a:pos x="2407" y="169"/>
                </a:cxn>
                <a:cxn ang="0">
                  <a:pos x="2530" y="92"/>
                </a:cxn>
                <a:cxn ang="0">
                  <a:pos x="2638" y="323"/>
                </a:cxn>
                <a:cxn ang="0">
                  <a:pos x="2746" y="724"/>
                </a:cxn>
                <a:cxn ang="0">
                  <a:pos x="2870" y="1017"/>
                </a:cxn>
                <a:cxn ang="0">
                  <a:pos x="2978" y="971"/>
                </a:cxn>
                <a:cxn ang="0">
                  <a:pos x="3086" y="616"/>
                </a:cxn>
                <a:cxn ang="0">
                  <a:pos x="3194" y="169"/>
                </a:cxn>
                <a:cxn ang="0">
                  <a:pos x="3317" y="0"/>
                </a:cxn>
                <a:cxn ang="0">
                  <a:pos x="3425" y="215"/>
                </a:cxn>
                <a:cxn ang="0">
                  <a:pos x="3533" y="647"/>
                </a:cxn>
                <a:cxn ang="0">
                  <a:pos x="3656" y="955"/>
                </a:cxn>
                <a:cxn ang="0">
                  <a:pos x="3764" y="971"/>
                </a:cxn>
                <a:cxn ang="0">
                  <a:pos x="3872" y="678"/>
                </a:cxn>
                <a:cxn ang="0">
                  <a:pos x="3980" y="262"/>
                </a:cxn>
                <a:cxn ang="0">
                  <a:pos x="4104" y="30"/>
                </a:cxn>
                <a:cxn ang="0">
                  <a:pos x="4212" y="169"/>
                </a:cxn>
                <a:cxn ang="0">
                  <a:pos x="4320" y="555"/>
                </a:cxn>
                <a:cxn ang="0">
                  <a:pos x="4428" y="924"/>
                </a:cxn>
                <a:cxn ang="0">
                  <a:pos x="4551" y="1002"/>
                </a:cxn>
                <a:cxn ang="0">
                  <a:pos x="4659" y="724"/>
                </a:cxn>
                <a:cxn ang="0">
                  <a:pos x="4767" y="323"/>
                </a:cxn>
                <a:cxn ang="0">
                  <a:pos x="4891" y="77"/>
                </a:cxn>
                <a:cxn ang="0">
                  <a:pos x="4999" y="138"/>
                </a:cxn>
                <a:cxn ang="0">
                  <a:pos x="5107" y="493"/>
                </a:cxn>
                <a:cxn ang="0">
                  <a:pos x="5215" y="894"/>
                </a:cxn>
                <a:cxn ang="0">
                  <a:pos x="5338" y="1002"/>
                </a:cxn>
                <a:cxn ang="0">
                  <a:pos x="5446" y="724"/>
                </a:cxn>
                <a:cxn ang="0">
                  <a:pos x="5554" y="370"/>
                </a:cxn>
                <a:cxn ang="0">
                  <a:pos x="5678" y="138"/>
                </a:cxn>
                <a:cxn ang="0">
                  <a:pos x="5786" y="123"/>
                </a:cxn>
                <a:cxn ang="0">
                  <a:pos x="5894" y="354"/>
                </a:cxn>
                <a:cxn ang="0">
                  <a:pos x="6002" y="739"/>
                </a:cxn>
                <a:cxn ang="0">
                  <a:pos x="6125" y="986"/>
                </a:cxn>
                <a:cxn ang="0">
                  <a:pos x="6233" y="894"/>
                </a:cxn>
                <a:cxn ang="0">
                  <a:pos x="6341" y="524"/>
                </a:cxn>
                <a:cxn ang="0">
                  <a:pos x="6449" y="215"/>
                </a:cxn>
                <a:cxn ang="0">
                  <a:pos x="6572" y="185"/>
                </a:cxn>
                <a:cxn ang="0">
                  <a:pos x="6680" y="354"/>
                </a:cxn>
              </a:cxnLst>
              <a:rect l="0" t="0" r="r" b="b"/>
              <a:pathLst>
                <a:path w="6680" h="1048">
                  <a:moveTo>
                    <a:pt x="0" y="416"/>
                  </a:moveTo>
                  <a:lnTo>
                    <a:pt x="62" y="400"/>
                  </a:lnTo>
                  <a:lnTo>
                    <a:pt x="108" y="400"/>
                  </a:lnTo>
                  <a:lnTo>
                    <a:pt x="170" y="431"/>
                  </a:lnTo>
                  <a:lnTo>
                    <a:pt x="231" y="462"/>
                  </a:lnTo>
                  <a:lnTo>
                    <a:pt x="278" y="508"/>
                  </a:lnTo>
                  <a:lnTo>
                    <a:pt x="339" y="555"/>
                  </a:lnTo>
                  <a:lnTo>
                    <a:pt x="386" y="601"/>
                  </a:lnTo>
                  <a:lnTo>
                    <a:pt x="447" y="616"/>
                  </a:lnTo>
                  <a:lnTo>
                    <a:pt x="509" y="632"/>
                  </a:lnTo>
                  <a:lnTo>
                    <a:pt x="555" y="601"/>
                  </a:lnTo>
                  <a:lnTo>
                    <a:pt x="617" y="555"/>
                  </a:lnTo>
                  <a:lnTo>
                    <a:pt x="679" y="477"/>
                  </a:lnTo>
                  <a:lnTo>
                    <a:pt x="725" y="416"/>
                  </a:lnTo>
                  <a:lnTo>
                    <a:pt x="787" y="339"/>
                  </a:lnTo>
                  <a:lnTo>
                    <a:pt x="848" y="308"/>
                  </a:lnTo>
                  <a:lnTo>
                    <a:pt x="895" y="292"/>
                  </a:lnTo>
                  <a:lnTo>
                    <a:pt x="956" y="308"/>
                  </a:lnTo>
                  <a:lnTo>
                    <a:pt x="1003" y="370"/>
                  </a:lnTo>
                  <a:lnTo>
                    <a:pt x="1064" y="477"/>
                  </a:lnTo>
                  <a:lnTo>
                    <a:pt x="1126" y="601"/>
                  </a:lnTo>
                  <a:lnTo>
                    <a:pt x="1172" y="709"/>
                  </a:lnTo>
                  <a:lnTo>
                    <a:pt x="1234" y="801"/>
                  </a:lnTo>
                  <a:lnTo>
                    <a:pt x="1296" y="847"/>
                  </a:lnTo>
                  <a:lnTo>
                    <a:pt x="1342" y="832"/>
                  </a:lnTo>
                  <a:lnTo>
                    <a:pt x="1404" y="755"/>
                  </a:lnTo>
                  <a:lnTo>
                    <a:pt x="1466" y="616"/>
                  </a:lnTo>
                  <a:lnTo>
                    <a:pt x="1512" y="462"/>
                  </a:lnTo>
                  <a:lnTo>
                    <a:pt x="1574" y="308"/>
                  </a:lnTo>
                  <a:lnTo>
                    <a:pt x="1635" y="185"/>
                  </a:lnTo>
                  <a:lnTo>
                    <a:pt x="1682" y="123"/>
                  </a:lnTo>
                  <a:lnTo>
                    <a:pt x="1743" y="138"/>
                  </a:lnTo>
                  <a:lnTo>
                    <a:pt x="1790" y="215"/>
                  </a:lnTo>
                  <a:lnTo>
                    <a:pt x="1851" y="370"/>
                  </a:lnTo>
                  <a:lnTo>
                    <a:pt x="1913" y="539"/>
                  </a:lnTo>
                  <a:lnTo>
                    <a:pt x="1959" y="709"/>
                  </a:lnTo>
                  <a:lnTo>
                    <a:pt x="2021" y="832"/>
                  </a:lnTo>
                  <a:lnTo>
                    <a:pt x="2083" y="894"/>
                  </a:lnTo>
                  <a:lnTo>
                    <a:pt x="2129" y="894"/>
                  </a:lnTo>
                  <a:lnTo>
                    <a:pt x="2191" y="817"/>
                  </a:lnTo>
                  <a:lnTo>
                    <a:pt x="2252" y="662"/>
                  </a:lnTo>
                  <a:lnTo>
                    <a:pt x="2299" y="477"/>
                  </a:lnTo>
                  <a:lnTo>
                    <a:pt x="2360" y="308"/>
                  </a:lnTo>
                  <a:lnTo>
                    <a:pt x="2407" y="169"/>
                  </a:lnTo>
                  <a:lnTo>
                    <a:pt x="2468" y="92"/>
                  </a:lnTo>
                  <a:lnTo>
                    <a:pt x="2530" y="92"/>
                  </a:lnTo>
                  <a:lnTo>
                    <a:pt x="2576" y="169"/>
                  </a:lnTo>
                  <a:lnTo>
                    <a:pt x="2638" y="323"/>
                  </a:lnTo>
                  <a:lnTo>
                    <a:pt x="2700" y="524"/>
                  </a:lnTo>
                  <a:lnTo>
                    <a:pt x="2746" y="724"/>
                  </a:lnTo>
                  <a:lnTo>
                    <a:pt x="2808" y="894"/>
                  </a:lnTo>
                  <a:lnTo>
                    <a:pt x="2870" y="1017"/>
                  </a:lnTo>
                  <a:lnTo>
                    <a:pt x="2916" y="1048"/>
                  </a:lnTo>
                  <a:lnTo>
                    <a:pt x="2978" y="971"/>
                  </a:lnTo>
                  <a:lnTo>
                    <a:pt x="3024" y="817"/>
                  </a:lnTo>
                  <a:lnTo>
                    <a:pt x="3086" y="616"/>
                  </a:lnTo>
                  <a:lnTo>
                    <a:pt x="3147" y="385"/>
                  </a:lnTo>
                  <a:lnTo>
                    <a:pt x="3194" y="169"/>
                  </a:lnTo>
                  <a:lnTo>
                    <a:pt x="3255" y="30"/>
                  </a:lnTo>
                  <a:lnTo>
                    <a:pt x="3317" y="0"/>
                  </a:lnTo>
                  <a:lnTo>
                    <a:pt x="3363" y="61"/>
                  </a:lnTo>
                  <a:lnTo>
                    <a:pt x="3425" y="215"/>
                  </a:lnTo>
                  <a:lnTo>
                    <a:pt x="3487" y="431"/>
                  </a:lnTo>
                  <a:lnTo>
                    <a:pt x="3533" y="647"/>
                  </a:lnTo>
                  <a:lnTo>
                    <a:pt x="3595" y="832"/>
                  </a:lnTo>
                  <a:lnTo>
                    <a:pt x="3656" y="955"/>
                  </a:lnTo>
                  <a:lnTo>
                    <a:pt x="3703" y="1002"/>
                  </a:lnTo>
                  <a:lnTo>
                    <a:pt x="3764" y="971"/>
                  </a:lnTo>
                  <a:lnTo>
                    <a:pt x="3811" y="847"/>
                  </a:lnTo>
                  <a:lnTo>
                    <a:pt x="3872" y="678"/>
                  </a:lnTo>
                  <a:lnTo>
                    <a:pt x="3934" y="462"/>
                  </a:lnTo>
                  <a:lnTo>
                    <a:pt x="3980" y="262"/>
                  </a:lnTo>
                  <a:lnTo>
                    <a:pt x="4042" y="107"/>
                  </a:lnTo>
                  <a:lnTo>
                    <a:pt x="4104" y="30"/>
                  </a:lnTo>
                  <a:lnTo>
                    <a:pt x="4150" y="61"/>
                  </a:lnTo>
                  <a:lnTo>
                    <a:pt x="4212" y="169"/>
                  </a:lnTo>
                  <a:lnTo>
                    <a:pt x="4274" y="339"/>
                  </a:lnTo>
                  <a:lnTo>
                    <a:pt x="4320" y="555"/>
                  </a:lnTo>
                  <a:lnTo>
                    <a:pt x="4382" y="755"/>
                  </a:lnTo>
                  <a:lnTo>
                    <a:pt x="4428" y="924"/>
                  </a:lnTo>
                  <a:lnTo>
                    <a:pt x="4490" y="1002"/>
                  </a:lnTo>
                  <a:lnTo>
                    <a:pt x="4551" y="1002"/>
                  </a:lnTo>
                  <a:lnTo>
                    <a:pt x="4598" y="894"/>
                  </a:lnTo>
                  <a:lnTo>
                    <a:pt x="4659" y="724"/>
                  </a:lnTo>
                  <a:lnTo>
                    <a:pt x="4721" y="524"/>
                  </a:lnTo>
                  <a:lnTo>
                    <a:pt x="4767" y="323"/>
                  </a:lnTo>
                  <a:lnTo>
                    <a:pt x="4829" y="169"/>
                  </a:lnTo>
                  <a:lnTo>
                    <a:pt x="4891" y="77"/>
                  </a:lnTo>
                  <a:lnTo>
                    <a:pt x="4937" y="61"/>
                  </a:lnTo>
                  <a:lnTo>
                    <a:pt x="4999" y="138"/>
                  </a:lnTo>
                  <a:lnTo>
                    <a:pt x="5045" y="292"/>
                  </a:lnTo>
                  <a:lnTo>
                    <a:pt x="5107" y="493"/>
                  </a:lnTo>
                  <a:lnTo>
                    <a:pt x="5168" y="709"/>
                  </a:lnTo>
                  <a:lnTo>
                    <a:pt x="5215" y="894"/>
                  </a:lnTo>
                  <a:lnTo>
                    <a:pt x="5276" y="1002"/>
                  </a:lnTo>
                  <a:lnTo>
                    <a:pt x="5338" y="1002"/>
                  </a:lnTo>
                  <a:lnTo>
                    <a:pt x="5384" y="894"/>
                  </a:lnTo>
                  <a:lnTo>
                    <a:pt x="5446" y="724"/>
                  </a:lnTo>
                  <a:lnTo>
                    <a:pt x="5508" y="539"/>
                  </a:lnTo>
                  <a:lnTo>
                    <a:pt x="5554" y="370"/>
                  </a:lnTo>
                  <a:lnTo>
                    <a:pt x="5616" y="231"/>
                  </a:lnTo>
                  <a:lnTo>
                    <a:pt x="5678" y="138"/>
                  </a:lnTo>
                  <a:lnTo>
                    <a:pt x="5724" y="92"/>
                  </a:lnTo>
                  <a:lnTo>
                    <a:pt x="5786" y="123"/>
                  </a:lnTo>
                  <a:lnTo>
                    <a:pt x="5832" y="215"/>
                  </a:lnTo>
                  <a:lnTo>
                    <a:pt x="5894" y="354"/>
                  </a:lnTo>
                  <a:lnTo>
                    <a:pt x="5955" y="555"/>
                  </a:lnTo>
                  <a:lnTo>
                    <a:pt x="6002" y="739"/>
                  </a:lnTo>
                  <a:lnTo>
                    <a:pt x="6063" y="909"/>
                  </a:lnTo>
                  <a:lnTo>
                    <a:pt x="6125" y="986"/>
                  </a:lnTo>
                  <a:lnTo>
                    <a:pt x="6171" y="986"/>
                  </a:lnTo>
                  <a:lnTo>
                    <a:pt x="6233" y="894"/>
                  </a:lnTo>
                  <a:lnTo>
                    <a:pt x="6295" y="709"/>
                  </a:lnTo>
                  <a:lnTo>
                    <a:pt x="6341" y="524"/>
                  </a:lnTo>
                  <a:lnTo>
                    <a:pt x="6403" y="339"/>
                  </a:lnTo>
                  <a:lnTo>
                    <a:pt x="6449" y="215"/>
                  </a:lnTo>
                  <a:lnTo>
                    <a:pt x="6511" y="169"/>
                  </a:lnTo>
                  <a:lnTo>
                    <a:pt x="6572" y="185"/>
                  </a:lnTo>
                  <a:lnTo>
                    <a:pt x="6619" y="262"/>
                  </a:lnTo>
                  <a:lnTo>
                    <a:pt x="6680" y="354"/>
                  </a:lnTo>
                </a:path>
              </a:pathLst>
            </a:custGeom>
            <a:noFill/>
            <a:ln w="31">
              <a:solidFill>
                <a:srgbClr val="FF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75993" name="Rectangle 2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75921" name="Group 145"/>
          <p:cNvGrpSpPr>
            <a:grpSpLocks noChangeAspect="1"/>
          </p:cNvGrpSpPr>
          <p:nvPr/>
        </p:nvGrpSpPr>
        <p:grpSpPr bwMode="auto">
          <a:xfrm>
            <a:off x="2071670" y="4214818"/>
            <a:ext cx="5495925" cy="2054225"/>
            <a:chOff x="0" y="3283"/>
            <a:chExt cx="8655" cy="3234"/>
          </a:xfrm>
        </p:grpSpPr>
        <p:sp>
          <p:nvSpPr>
            <p:cNvPr id="75992" name="AutoShape 216"/>
            <p:cNvSpPr>
              <a:spLocks noChangeAspect="1" noChangeArrowheads="1" noTextEdit="1"/>
            </p:cNvSpPr>
            <p:nvPr/>
          </p:nvSpPr>
          <p:spPr bwMode="auto">
            <a:xfrm>
              <a:off x="0" y="3283"/>
              <a:ext cx="8655" cy="323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91" name="Rectangle 215"/>
            <p:cNvSpPr>
              <a:spLocks noChangeArrowheads="1"/>
            </p:cNvSpPr>
            <p:nvPr/>
          </p:nvSpPr>
          <p:spPr bwMode="auto">
            <a:xfrm>
              <a:off x="1111" y="3530"/>
              <a:ext cx="6680" cy="2220"/>
            </a:xfrm>
            <a:prstGeom prst="rect">
              <a:avLst/>
            </a:prstGeom>
            <a:solidFill>
              <a:srgbClr val="FFFFFF"/>
            </a:solidFill>
            <a:ln w="1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90" name="Line 214"/>
            <p:cNvSpPr>
              <a:spLocks noChangeShapeType="1"/>
            </p:cNvSpPr>
            <p:nvPr/>
          </p:nvSpPr>
          <p:spPr bwMode="auto">
            <a:xfrm>
              <a:off x="1111" y="5750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89" name="Line 213"/>
            <p:cNvSpPr>
              <a:spLocks noChangeShapeType="1"/>
            </p:cNvSpPr>
            <p:nvPr/>
          </p:nvSpPr>
          <p:spPr bwMode="auto">
            <a:xfrm>
              <a:off x="1111" y="3530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88" name="Line 212"/>
            <p:cNvSpPr>
              <a:spLocks noChangeShapeType="1"/>
            </p:cNvSpPr>
            <p:nvPr/>
          </p:nvSpPr>
          <p:spPr bwMode="auto">
            <a:xfrm flipV="1">
              <a:off x="7791" y="3530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87" name="Line 211"/>
            <p:cNvSpPr>
              <a:spLocks noChangeShapeType="1"/>
            </p:cNvSpPr>
            <p:nvPr/>
          </p:nvSpPr>
          <p:spPr bwMode="auto">
            <a:xfrm flipV="1">
              <a:off x="1111" y="3530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86" name="Line 210"/>
            <p:cNvSpPr>
              <a:spLocks noChangeShapeType="1"/>
            </p:cNvSpPr>
            <p:nvPr/>
          </p:nvSpPr>
          <p:spPr bwMode="auto">
            <a:xfrm>
              <a:off x="1111" y="5750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85" name="Line 209"/>
            <p:cNvSpPr>
              <a:spLocks noChangeShapeType="1"/>
            </p:cNvSpPr>
            <p:nvPr/>
          </p:nvSpPr>
          <p:spPr bwMode="auto">
            <a:xfrm flipV="1">
              <a:off x="1111" y="3530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84" name="Line 208"/>
            <p:cNvSpPr>
              <a:spLocks noChangeShapeType="1"/>
            </p:cNvSpPr>
            <p:nvPr/>
          </p:nvSpPr>
          <p:spPr bwMode="auto">
            <a:xfrm flipV="1">
              <a:off x="1620" y="568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83" name="Line 207"/>
            <p:cNvSpPr>
              <a:spLocks noChangeShapeType="1"/>
            </p:cNvSpPr>
            <p:nvPr/>
          </p:nvSpPr>
          <p:spPr bwMode="auto">
            <a:xfrm>
              <a:off x="1620" y="3530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82" name="Rectangle 206"/>
            <p:cNvSpPr>
              <a:spLocks noChangeArrowheads="1"/>
            </p:cNvSpPr>
            <p:nvPr/>
          </p:nvSpPr>
          <p:spPr bwMode="auto">
            <a:xfrm>
              <a:off x="1527" y="5781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981" name="Line 205"/>
            <p:cNvSpPr>
              <a:spLocks noChangeShapeType="1"/>
            </p:cNvSpPr>
            <p:nvPr/>
          </p:nvSpPr>
          <p:spPr bwMode="auto">
            <a:xfrm flipV="1">
              <a:off x="2175" y="568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80" name="Line 204"/>
            <p:cNvSpPr>
              <a:spLocks noChangeShapeType="1"/>
            </p:cNvSpPr>
            <p:nvPr/>
          </p:nvSpPr>
          <p:spPr bwMode="auto">
            <a:xfrm>
              <a:off x="2175" y="3530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79" name="Rectangle 203"/>
            <p:cNvSpPr>
              <a:spLocks noChangeArrowheads="1"/>
            </p:cNvSpPr>
            <p:nvPr/>
          </p:nvSpPr>
          <p:spPr bwMode="auto">
            <a:xfrm>
              <a:off x="2083" y="5781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20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978" name="Line 202"/>
            <p:cNvSpPr>
              <a:spLocks noChangeShapeType="1"/>
            </p:cNvSpPr>
            <p:nvPr/>
          </p:nvSpPr>
          <p:spPr bwMode="auto">
            <a:xfrm flipV="1">
              <a:off x="2746" y="568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77" name="Line 201"/>
            <p:cNvSpPr>
              <a:spLocks noChangeShapeType="1"/>
            </p:cNvSpPr>
            <p:nvPr/>
          </p:nvSpPr>
          <p:spPr bwMode="auto">
            <a:xfrm>
              <a:off x="2746" y="3530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76" name="Rectangle 200"/>
            <p:cNvSpPr>
              <a:spLocks noChangeArrowheads="1"/>
            </p:cNvSpPr>
            <p:nvPr/>
          </p:nvSpPr>
          <p:spPr bwMode="auto">
            <a:xfrm>
              <a:off x="2654" y="5781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30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975" name="Line 199"/>
            <p:cNvSpPr>
              <a:spLocks noChangeShapeType="1"/>
            </p:cNvSpPr>
            <p:nvPr/>
          </p:nvSpPr>
          <p:spPr bwMode="auto">
            <a:xfrm flipV="1">
              <a:off x="3302" y="568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74" name="Line 198"/>
            <p:cNvSpPr>
              <a:spLocks noChangeShapeType="1"/>
            </p:cNvSpPr>
            <p:nvPr/>
          </p:nvSpPr>
          <p:spPr bwMode="auto">
            <a:xfrm>
              <a:off x="3302" y="3530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73" name="Rectangle 197"/>
            <p:cNvSpPr>
              <a:spLocks noChangeArrowheads="1"/>
            </p:cNvSpPr>
            <p:nvPr/>
          </p:nvSpPr>
          <p:spPr bwMode="auto">
            <a:xfrm>
              <a:off x="3209" y="5781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40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972" name="Line 196"/>
            <p:cNvSpPr>
              <a:spLocks noChangeShapeType="1"/>
            </p:cNvSpPr>
            <p:nvPr/>
          </p:nvSpPr>
          <p:spPr bwMode="auto">
            <a:xfrm flipV="1">
              <a:off x="3857" y="568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71" name="Line 195"/>
            <p:cNvSpPr>
              <a:spLocks noChangeShapeType="1"/>
            </p:cNvSpPr>
            <p:nvPr/>
          </p:nvSpPr>
          <p:spPr bwMode="auto">
            <a:xfrm>
              <a:off x="3857" y="3530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70" name="Rectangle 194"/>
            <p:cNvSpPr>
              <a:spLocks noChangeArrowheads="1"/>
            </p:cNvSpPr>
            <p:nvPr/>
          </p:nvSpPr>
          <p:spPr bwMode="auto">
            <a:xfrm>
              <a:off x="3765" y="5781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50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969" name="Line 193"/>
            <p:cNvSpPr>
              <a:spLocks noChangeShapeType="1"/>
            </p:cNvSpPr>
            <p:nvPr/>
          </p:nvSpPr>
          <p:spPr bwMode="auto">
            <a:xfrm flipV="1">
              <a:off x="4428" y="568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68" name="Line 192"/>
            <p:cNvSpPr>
              <a:spLocks noChangeShapeType="1"/>
            </p:cNvSpPr>
            <p:nvPr/>
          </p:nvSpPr>
          <p:spPr bwMode="auto">
            <a:xfrm>
              <a:off x="4428" y="3530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67" name="Rectangle 191"/>
            <p:cNvSpPr>
              <a:spLocks noChangeArrowheads="1"/>
            </p:cNvSpPr>
            <p:nvPr/>
          </p:nvSpPr>
          <p:spPr bwMode="auto">
            <a:xfrm>
              <a:off x="4335" y="5781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60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966" name="Line 190"/>
            <p:cNvSpPr>
              <a:spLocks noChangeShapeType="1"/>
            </p:cNvSpPr>
            <p:nvPr/>
          </p:nvSpPr>
          <p:spPr bwMode="auto">
            <a:xfrm flipV="1">
              <a:off x="4983" y="568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65" name="Line 189"/>
            <p:cNvSpPr>
              <a:spLocks noChangeShapeType="1"/>
            </p:cNvSpPr>
            <p:nvPr/>
          </p:nvSpPr>
          <p:spPr bwMode="auto">
            <a:xfrm>
              <a:off x="4983" y="3530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64" name="Rectangle 188"/>
            <p:cNvSpPr>
              <a:spLocks noChangeArrowheads="1"/>
            </p:cNvSpPr>
            <p:nvPr/>
          </p:nvSpPr>
          <p:spPr bwMode="auto">
            <a:xfrm>
              <a:off x="4891" y="5781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70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963" name="Line 187"/>
            <p:cNvSpPr>
              <a:spLocks noChangeShapeType="1"/>
            </p:cNvSpPr>
            <p:nvPr/>
          </p:nvSpPr>
          <p:spPr bwMode="auto">
            <a:xfrm flipV="1">
              <a:off x="5539" y="568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62" name="Line 186"/>
            <p:cNvSpPr>
              <a:spLocks noChangeShapeType="1"/>
            </p:cNvSpPr>
            <p:nvPr/>
          </p:nvSpPr>
          <p:spPr bwMode="auto">
            <a:xfrm>
              <a:off x="5539" y="3530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61" name="Rectangle 185"/>
            <p:cNvSpPr>
              <a:spLocks noChangeArrowheads="1"/>
            </p:cNvSpPr>
            <p:nvPr/>
          </p:nvSpPr>
          <p:spPr bwMode="auto">
            <a:xfrm>
              <a:off x="5446" y="5781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80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960" name="Line 184"/>
            <p:cNvSpPr>
              <a:spLocks noChangeShapeType="1"/>
            </p:cNvSpPr>
            <p:nvPr/>
          </p:nvSpPr>
          <p:spPr bwMode="auto">
            <a:xfrm flipV="1">
              <a:off x="6110" y="568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59" name="Line 183"/>
            <p:cNvSpPr>
              <a:spLocks noChangeShapeType="1"/>
            </p:cNvSpPr>
            <p:nvPr/>
          </p:nvSpPr>
          <p:spPr bwMode="auto">
            <a:xfrm>
              <a:off x="6110" y="3530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58" name="Rectangle 182"/>
            <p:cNvSpPr>
              <a:spLocks noChangeArrowheads="1"/>
            </p:cNvSpPr>
            <p:nvPr/>
          </p:nvSpPr>
          <p:spPr bwMode="auto">
            <a:xfrm>
              <a:off x="6017" y="5781"/>
              <a:ext cx="18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90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957" name="Line 181"/>
            <p:cNvSpPr>
              <a:spLocks noChangeShapeType="1"/>
            </p:cNvSpPr>
            <p:nvPr/>
          </p:nvSpPr>
          <p:spPr bwMode="auto">
            <a:xfrm flipV="1">
              <a:off x="6665" y="568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56" name="Line 180"/>
            <p:cNvSpPr>
              <a:spLocks noChangeShapeType="1"/>
            </p:cNvSpPr>
            <p:nvPr/>
          </p:nvSpPr>
          <p:spPr bwMode="auto">
            <a:xfrm>
              <a:off x="6665" y="3530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55" name="Rectangle 179"/>
            <p:cNvSpPr>
              <a:spLocks noChangeArrowheads="1"/>
            </p:cNvSpPr>
            <p:nvPr/>
          </p:nvSpPr>
          <p:spPr bwMode="auto">
            <a:xfrm>
              <a:off x="6526" y="5781"/>
              <a:ext cx="27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100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954" name="Line 178"/>
            <p:cNvSpPr>
              <a:spLocks noChangeShapeType="1"/>
            </p:cNvSpPr>
            <p:nvPr/>
          </p:nvSpPr>
          <p:spPr bwMode="auto">
            <a:xfrm flipV="1">
              <a:off x="7236" y="568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53" name="Line 177"/>
            <p:cNvSpPr>
              <a:spLocks noChangeShapeType="1"/>
            </p:cNvSpPr>
            <p:nvPr/>
          </p:nvSpPr>
          <p:spPr bwMode="auto">
            <a:xfrm>
              <a:off x="7236" y="3530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52" name="Rectangle 176"/>
            <p:cNvSpPr>
              <a:spLocks noChangeArrowheads="1"/>
            </p:cNvSpPr>
            <p:nvPr/>
          </p:nvSpPr>
          <p:spPr bwMode="auto">
            <a:xfrm>
              <a:off x="7097" y="5781"/>
              <a:ext cx="27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110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951" name="Line 175"/>
            <p:cNvSpPr>
              <a:spLocks noChangeShapeType="1"/>
            </p:cNvSpPr>
            <p:nvPr/>
          </p:nvSpPr>
          <p:spPr bwMode="auto">
            <a:xfrm flipV="1">
              <a:off x="7791" y="5688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50" name="Line 174"/>
            <p:cNvSpPr>
              <a:spLocks noChangeShapeType="1"/>
            </p:cNvSpPr>
            <p:nvPr/>
          </p:nvSpPr>
          <p:spPr bwMode="auto">
            <a:xfrm>
              <a:off x="7791" y="3530"/>
              <a:ext cx="1" cy="62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49" name="Rectangle 173"/>
            <p:cNvSpPr>
              <a:spLocks noChangeArrowheads="1"/>
            </p:cNvSpPr>
            <p:nvPr/>
          </p:nvSpPr>
          <p:spPr bwMode="auto">
            <a:xfrm>
              <a:off x="7653" y="5781"/>
              <a:ext cx="27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120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948" name="Line 172"/>
            <p:cNvSpPr>
              <a:spLocks noChangeShapeType="1"/>
            </p:cNvSpPr>
            <p:nvPr/>
          </p:nvSpPr>
          <p:spPr bwMode="auto">
            <a:xfrm>
              <a:off x="1111" y="5518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47" name="Line 171"/>
            <p:cNvSpPr>
              <a:spLocks noChangeShapeType="1"/>
            </p:cNvSpPr>
            <p:nvPr/>
          </p:nvSpPr>
          <p:spPr bwMode="auto">
            <a:xfrm flipH="1">
              <a:off x="7730" y="5518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46" name="Rectangle 170"/>
            <p:cNvSpPr>
              <a:spLocks noChangeArrowheads="1"/>
            </p:cNvSpPr>
            <p:nvPr/>
          </p:nvSpPr>
          <p:spPr bwMode="auto">
            <a:xfrm>
              <a:off x="787" y="5411"/>
              <a:ext cx="285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-1.5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945" name="Line 169"/>
            <p:cNvSpPr>
              <a:spLocks noChangeShapeType="1"/>
            </p:cNvSpPr>
            <p:nvPr/>
          </p:nvSpPr>
          <p:spPr bwMode="auto">
            <a:xfrm>
              <a:off x="1111" y="5225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44" name="Line 168"/>
            <p:cNvSpPr>
              <a:spLocks noChangeShapeType="1"/>
            </p:cNvSpPr>
            <p:nvPr/>
          </p:nvSpPr>
          <p:spPr bwMode="auto">
            <a:xfrm flipH="1">
              <a:off x="7730" y="5225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43" name="Rectangle 167"/>
            <p:cNvSpPr>
              <a:spLocks noChangeArrowheads="1"/>
            </p:cNvSpPr>
            <p:nvPr/>
          </p:nvSpPr>
          <p:spPr bwMode="auto">
            <a:xfrm>
              <a:off x="926" y="5118"/>
              <a:ext cx="15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-1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942" name="Line 166"/>
            <p:cNvSpPr>
              <a:spLocks noChangeShapeType="1"/>
            </p:cNvSpPr>
            <p:nvPr/>
          </p:nvSpPr>
          <p:spPr bwMode="auto">
            <a:xfrm>
              <a:off x="1111" y="4933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41" name="Line 165"/>
            <p:cNvSpPr>
              <a:spLocks noChangeShapeType="1"/>
            </p:cNvSpPr>
            <p:nvPr/>
          </p:nvSpPr>
          <p:spPr bwMode="auto">
            <a:xfrm flipH="1">
              <a:off x="7730" y="4933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40" name="Rectangle 164"/>
            <p:cNvSpPr>
              <a:spLocks noChangeArrowheads="1"/>
            </p:cNvSpPr>
            <p:nvPr/>
          </p:nvSpPr>
          <p:spPr bwMode="auto">
            <a:xfrm>
              <a:off x="787" y="4825"/>
              <a:ext cx="285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-0.5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939" name="Line 163"/>
            <p:cNvSpPr>
              <a:spLocks noChangeShapeType="1"/>
            </p:cNvSpPr>
            <p:nvPr/>
          </p:nvSpPr>
          <p:spPr bwMode="auto">
            <a:xfrm>
              <a:off x="1111" y="4640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38" name="Line 162"/>
            <p:cNvSpPr>
              <a:spLocks noChangeShapeType="1"/>
            </p:cNvSpPr>
            <p:nvPr/>
          </p:nvSpPr>
          <p:spPr bwMode="auto">
            <a:xfrm flipH="1">
              <a:off x="7730" y="4640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37" name="Rectangle 161"/>
            <p:cNvSpPr>
              <a:spLocks noChangeArrowheads="1"/>
            </p:cNvSpPr>
            <p:nvPr/>
          </p:nvSpPr>
          <p:spPr bwMode="auto">
            <a:xfrm>
              <a:off x="972" y="4532"/>
              <a:ext cx="9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0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936" name="Line 160"/>
            <p:cNvSpPr>
              <a:spLocks noChangeShapeType="1"/>
            </p:cNvSpPr>
            <p:nvPr/>
          </p:nvSpPr>
          <p:spPr bwMode="auto">
            <a:xfrm>
              <a:off x="1111" y="4347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35" name="Line 159"/>
            <p:cNvSpPr>
              <a:spLocks noChangeShapeType="1"/>
            </p:cNvSpPr>
            <p:nvPr/>
          </p:nvSpPr>
          <p:spPr bwMode="auto">
            <a:xfrm flipH="1">
              <a:off x="7730" y="4347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34" name="Rectangle 158"/>
            <p:cNvSpPr>
              <a:spLocks noChangeArrowheads="1"/>
            </p:cNvSpPr>
            <p:nvPr/>
          </p:nvSpPr>
          <p:spPr bwMode="auto">
            <a:xfrm>
              <a:off x="833" y="4239"/>
              <a:ext cx="225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0.5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933" name="Line 157"/>
            <p:cNvSpPr>
              <a:spLocks noChangeShapeType="1"/>
            </p:cNvSpPr>
            <p:nvPr/>
          </p:nvSpPr>
          <p:spPr bwMode="auto">
            <a:xfrm>
              <a:off x="1111" y="4054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32" name="Line 156"/>
            <p:cNvSpPr>
              <a:spLocks noChangeShapeType="1"/>
            </p:cNvSpPr>
            <p:nvPr/>
          </p:nvSpPr>
          <p:spPr bwMode="auto">
            <a:xfrm flipH="1">
              <a:off x="7730" y="4054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31" name="Rectangle 155"/>
            <p:cNvSpPr>
              <a:spLocks noChangeArrowheads="1"/>
            </p:cNvSpPr>
            <p:nvPr/>
          </p:nvSpPr>
          <p:spPr bwMode="auto">
            <a:xfrm>
              <a:off x="972" y="3946"/>
              <a:ext cx="9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930" name="Line 154"/>
            <p:cNvSpPr>
              <a:spLocks noChangeShapeType="1"/>
            </p:cNvSpPr>
            <p:nvPr/>
          </p:nvSpPr>
          <p:spPr bwMode="auto">
            <a:xfrm>
              <a:off x="1111" y="3761"/>
              <a:ext cx="62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29" name="Line 153"/>
            <p:cNvSpPr>
              <a:spLocks noChangeShapeType="1"/>
            </p:cNvSpPr>
            <p:nvPr/>
          </p:nvSpPr>
          <p:spPr bwMode="auto">
            <a:xfrm flipH="1">
              <a:off x="7730" y="3761"/>
              <a:ext cx="61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28" name="Rectangle 152"/>
            <p:cNvSpPr>
              <a:spLocks noChangeArrowheads="1"/>
            </p:cNvSpPr>
            <p:nvPr/>
          </p:nvSpPr>
          <p:spPr bwMode="auto">
            <a:xfrm>
              <a:off x="833" y="3653"/>
              <a:ext cx="225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1.5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5927" name="Line 151"/>
            <p:cNvSpPr>
              <a:spLocks noChangeShapeType="1"/>
            </p:cNvSpPr>
            <p:nvPr/>
          </p:nvSpPr>
          <p:spPr bwMode="auto">
            <a:xfrm>
              <a:off x="1111" y="3530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26" name="Line 150"/>
            <p:cNvSpPr>
              <a:spLocks noChangeShapeType="1"/>
            </p:cNvSpPr>
            <p:nvPr/>
          </p:nvSpPr>
          <p:spPr bwMode="auto">
            <a:xfrm>
              <a:off x="1111" y="5750"/>
              <a:ext cx="6680" cy="1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25" name="Line 149"/>
            <p:cNvSpPr>
              <a:spLocks noChangeShapeType="1"/>
            </p:cNvSpPr>
            <p:nvPr/>
          </p:nvSpPr>
          <p:spPr bwMode="auto">
            <a:xfrm flipV="1">
              <a:off x="7791" y="3530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24" name="Line 148"/>
            <p:cNvSpPr>
              <a:spLocks noChangeShapeType="1"/>
            </p:cNvSpPr>
            <p:nvPr/>
          </p:nvSpPr>
          <p:spPr bwMode="auto">
            <a:xfrm flipV="1">
              <a:off x="1111" y="3530"/>
              <a:ext cx="1" cy="2220"/>
            </a:xfrm>
            <a:prstGeom prst="line">
              <a:avLst/>
            </a:pr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23" name="Freeform 147"/>
            <p:cNvSpPr>
              <a:spLocks/>
            </p:cNvSpPr>
            <p:nvPr/>
          </p:nvSpPr>
          <p:spPr bwMode="auto">
            <a:xfrm>
              <a:off x="1111" y="3931"/>
              <a:ext cx="6680" cy="1711"/>
            </a:xfrm>
            <a:custGeom>
              <a:avLst/>
              <a:gdLst/>
              <a:ahLst/>
              <a:cxnLst>
                <a:cxn ang="0">
                  <a:pos x="62" y="786"/>
                </a:cxn>
                <a:cxn ang="0">
                  <a:pos x="170" y="709"/>
                </a:cxn>
                <a:cxn ang="0">
                  <a:pos x="278" y="231"/>
                </a:cxn>
                <a:cxn ang="0">
                  <a:pos x="386" y="539"/>
                </a:cxn>
                <a:cxn ang="0">
                  <a:pos x="509" y="1526"/>
                </a:cxn>
                <a:cxn ang="0">
                  <a:pos x="617" y="1479"/>
                </a:cxn>
                <a:cxn ang="0">
                  <a:pos x="725" y="308"/>
                </a:cxn>
                <a:cxn ang="0">
                  <a:pos x="848" y="123"/>
                </a:cxn>
                <a:cxn ang="0">
                  <a:pos x="956" y="940"/>
                </a:cxn>
                <a:cxn ang="0">
                  <a:pos x="1064" y="709"/>
                </a:cxn>
                <a:cxn ang="0">
                  <a:pos x="1172" y="215"/>
                </a:cxn>
                <a:cxn ang="0">
                  <a:pos x="1296" y="1125"/>
                </a:cxn>
                <a:cxn ang="0">
                  <a:pos x="1404" y="1294"/>
                </a:cxn>
                <a:cxn ang="0">
                  <a:pos x="1512" y="215"/>
                </a:cxn>
                <a:cxn ang="0">
                  <a:pos x="1635" y="662"/>
                </a:cxn>
                <a:cxn ang="0">
                  <a:pos x="1743" y="1079"/>
                </a:cxn>
                <a:cxn ang="0">
                  <a:pos x="1851" y="123"/>
                </a:cxn>
                <a:cxn ang="0">
                  <a:pos x="1959" y="847"/>
                </a:cxn>
                <a:cxn ang="0">
                  <a:pos x="2083" y="1248"/>
                </a:cxn>
                <a:cxn ang="0">
                  <a:pos x="2191" y="262"/>
                </a:cxn>
                <a:cxn ang="0">
                  <a:pos x="2299" y="1156"/>
                </a:cxn>
                <a:cxn ang="0">
                  <a:pos x="2407" y="770"/>
                </a:cxn>
                <a:cxn ang="0">
                  <a:pos x="2530" y="185"/>
                </a:cxn>
                <a:cxn ang="0">
                  <a:pos x="2638" y="1217"/>
                </a:cxn>
                <a:cxn ang="0">
                  <a:pos x="2746" y="185"/>
                </a:cxn>
                <a:cxn ang="0">
                  <a:pos x="2870" y="894"/>
                </a:cxn>
                <a:cxn ang="0">
                  <a:pos x="2978" y="817"/>
                </a:cxn>
                <a:cxn ang="0">
                  <a:pos x="3086" y="339"/>
                </a:cxn>
                <a:cxn ang="0">
                  <a:pos x="3194" y="1279"/>
                </a:cxn>
                <a:cxn ang="0">
                  <a:pos x="3317" y="154"/>
                </a:cxn>
                <a:cxn ang="0">
                  <a:pos x="3425" y="1233"/>
                </a:cxn>
                <a:cxn ang="0">
                  <a:pos x="3533" y="231"/>
                </a:cxn>
                <a:cxn ang="0">
                  <a:pos x="3656" y="1048"/>
                </a:cxn>
                <a:cxn ang="0">
                  <a:pos x="3764" y="508"/>
                </a:cxn>
                <a:cxn ang="0">
                  <a:pos x="3872" y="832"/>
                </a:cxn>
                <a:cxn ang="0">
                  <a:pos x="3980" y="647"/>
                </a:cxn>
                <a:cxn ang="0">
                  <a:pos x="4104" y="693"/>
                </a:cxn>
                <a:cxn ang="0">
                  <a:pos x="4212" y="724"/>
                </a:cxn>
                <a:cxn ang="0">
                  <a:pos x="4320" y="678"/>
                </a:cxn>
                <a:cxn ang="0">
                  <a:pos x="4428" y="709"/>
                </a:cxn>
                <a:cxn ang="0">
                  <a:pos x="4551" y="786"/>
                </a:cxn>
                <a:cxn ang="0">
                  <a:pos x="4659" y="585"/>
                </a:cxn>
                <a:cxn ang="0">
                  <a:pos x="4767" y="940"/>
                </a:cxn>
                <a:cxn ang="0">
                  <a:pos x="4891" y="293"/>
                </a:cxn>
                <a:cxn ang="0">
                  <a:pos x="4999" y="1171"/>
                </a:cxn>
                <a:cxn ang="0">
                  <a:pos x="5107" y="154"/>
                </a:cxn>
                <a:cxn ang="0">
                  <a:pos x="5215" y="1279"/>
                </a:cxn>
                <a:cxn ang="0">
                  <a:pos x="5338" y="231"/>
                </a:cxn>
                <a:cxn ang="0">
                  <a:pos x="5446" y="1094"/>
                </a:cxn>
                <a:cxn ang="0">
                  <a:pos x="5554" y="678"/>
                </a:cxn>
                <a:cxn ang="0">
                  <a:pos x="5678" y="323"/>
                </a:cxn>
                <a:cxn ang="0">
                  <a:pos x="5786" y="1187"/>
                </a:cxn>
                <a:cxn ang="0">
                  <a:pos x="5894" y="215"/>
                </a:cxn>
                <a:cxn ang="0">
                  <a:pos x="6002" y="1171"/>
                </a:cxn>
                <a:cxn ang="0">
                  <a:pos x="6125" y="801"/>
                </a:cxn>
                <a:cxn ang="0">
                  <a:pos x="6233" y="215"/>
                </a:cxn>
                <a:cxn ang="0">
                  <a:pos x="6341" y="1187"/>
                </a:cxn>
                <a:cxn ang="0">
                  <a:pos x="6449" y="262"/>
                </a:cxn>
                <a:cxn ang="0">
                  <a:pos x="6572" y="323"/>
                </a:cxn>
                <a:cxn ang="0">
                  <a:pos x="6680" y="1294"/>
                </a:cxn>
              </a:cxnLst>
              <a:rect l="0" t="0" r="r" b="b"/>
              <a:pathLst>
                <a:path w="6680" h="1711">
                  <a:moveTo>
                    <a:pt x="0" y="585"/>
                  </a:moveTo>
                  <a:lnTo>
                    <a:pt x="62" y="786"/>
                  </a:lnTo>
                  <a:lnTo>
                    <a:pt x="108" y="847"/>
                  </a:lnTo>
                  <a:lnTo>
                    <a:pt x="170" y="709"/>
                  </a:lnTo>
                  <a:lnTo>
                    <a:pt x="231" y="447"/>
                  </a:lnTo>
                  <a:lnTo>
                    <a:pt x="278" y="231"/>
                  </a:lnTo>
                  <a:lnTo>
                    <a:pt x="339" y="231"/>
                  </a:lnTo>
                  <a:lnTo>
                    <a:pt x="386" y="539"/>
                  </a:lnTo>
                  <a:lnTo>
                    <a:pt x="447" y="1048"/>
                  </a:lnTo>
                  <a:lnTo>
                    <a:pt x="509" y="1526"/>
                  </a:lnTo>
                  <a:lnTo>
                    <a:pt x="555" y="1711"/>
                  </a:lnTo>
                  <a:lnTo>
                    <a:pt x="617" y="1479"/>
                  </a:lnTo>
                  <a:lnTo>
                    <a:pt x="679" y="909"/>
                  </a:lnTo>
                  <a:lnTo>
                    <a:pt x="725" y="308"/>
                  </a:lnTo>
                  <a:lnTo>
                    <a:pt x="787" y="0"/>
                  </a:lnTo>
                  <a:lnTo>
                    <a:pt x="848" y="123"/>
                  </a:lnTo>
                  <a:lnTo>
                    <a:pt x="895" y="539"/>
                  </a:lnTo>
                  <a:lnTo>
                    <a:pt x="956" y="940"/>
                  </a:lnTo>
                  <a:lnTo>
                    <a:pt x="1003" y="1017"/>
                  </a:lnTo>
                  <a:lnTo>
                    <a:pt x="1064" y="709"/>
                  </a:lnTo>
                  <a:lnTo>
                    <a:pt x="1126" y="323"/>
                  </a:lnTo>
                  <a:lnTo>
                    <a:pt x="1172" y="215"/>
                  </a:lnTo>
                  <a:lnTo>
                    <a:pt x="1234" y="570"/>
                  </a:lnTo>
                  <a:lnTo>
                    <a:pt x="1296" y="1125"/>
                  </a:lnTo>
                  <a:lnTo>
                    <a:pt x="1342" y="1464"/>
                  </a:lnTo>
                  <a:lnTo>
                    <a:pt x="1404" y="1294"/>
                  </a:lnTo>
                  <a:lnTo>
                    <a:pt x="1466" y="709"/>
                  </a:lnTo>
                  <a:lnTo>
                    <a:pt x="1512" y="215"/>
                  </a:lnTo>
                  <a:lnTo>
                    <a:pt x="1574" y="200"/>
                  </a:lnTo>
                  <a:lnTo>
                    <a:pt x="1635" y="662"/>
                  </a:lnTo>
                  <a:lnTo>
                    <a:pt x="1682" y="1125"/>
                  </a:lnTo>
                  <a:lnTo>
                    <a:pt x="1743" y="1079"/>
                  </a:lnTo>
                  <a:lnTo>
                    <a:pt x="1790" y="570"/>
                  </a:lnTo>
                  <a:lnTo>
                    <a:pt x="1851" y="123"/>
                  </a:lnTo>
                  <a:lnTo>
                    <a:pt x="1913" y="231"/>
                  </a:lnTo>
                  <a:lnTo>
                    <a:pt x="1959" y="847"/>
                  </a:lnTo>
                  <a:lnTo>
                    <a:pt x="2021" y="1356"/>
                  </a:lnTo>
                  <a:lnTo>
                    <a:pt x="2083" y="1248"/>
                  </a:lnTo>
                  <a:lnTo>
                    <a:pt x="2129" y="647"/>
                  </a:lnTo>
                  <a:lnTo>
                    <a:pt x="2191" y="262"/>
                  </a:lnTo>
                  <a:lnTo>
                    <a:pt x="2252" y="555"/>
                  </a:lnTo>
                  <a:lnTo>
                    <a:pt x="2299" y="1156"/>
                  </a:lnTo>
                  <a:lnTo>
                    <a:pt x="2360" y="1310"/>
                  </a:lnTo>
                  <a:lnTo>
                    <a:pt x="2407" y="770"/>
                  </a:lnTo>
                  <a:lnTo>
                    <a:pt x="2468" y="154"/>
                  </a:lnTo>
                  <a:lnTo>
                    <a:pt x="2530" y="185"/>
                  </a:lnTo>
                  <a:lnTo>
                    <a:pt x="2576" y="832"/>
                  </a:lnTo>
                  <a:lnTo>
                    <a:pt x="2638" y="1217"/>
                  </a:lnTo>
                  <a:lnTo>
                    <a:pt x="2700" y="817"/>
                  </a:lnTo>
                  <a:lnTo>
                    <a:pt x="2746" y="185"/>
                  </a:lnTo>
                  <a:lnTo>
                    <a:pt x="2808" y="215"/>
                  </a:lnTo>
                  <a:lnTo>
                    <a:pt x="2870" y="894"/>
                  </a:lnTo>
                  <a:lnTo>
                    <a:pt x="2916" y="1264"/>
                  </a:lnTo>
                  <a:lnTo>
                    <a:pt x="2978" y="817"/>
                  </a:lnTo>
                  <a:lnTo>
                    <a:pt x="3024" y="185"/>
                  </a:lnTo>
                  <a:lnTo>
                    <a:pt x="3086" y="339"/>
                  </a:lnTo>
                  <a:lnTo>
                    <a:pt x="3147" y="1079"/>
                  </a:lnTo>
                  <a:lnTo>
                    <a:pt x="3194" y="1279"/>
                  </a:lnTo>
                  <a:lnTo>
                    <a:pt x="3255" y="632"/>
                  </a:lnTo>
                  <a:lnTo>
                    <a:pt x="3317" y="154"/>
                  </a:lnTo>
                  <a:lnTo>
                    <a:pt x="3363" y="601"/>
                  </a:lnTo>
                  <a:lnTo>
                    <a:pt x="3425" y="1233"/>
                  </a:lnTo>
                  <a:lnTo>
                    <a:pt x="3487" y="971"/>
                  </a:lnTo>
                  <a:lnTo>
                    <a:pt x="3533" y="231"/>
                  </a:lnTo>
                  <a:lnTo>
                    <a:pt x="3595" y="277"/>
                  </a:lnTo>
                  <a:lnTo>
                    <a:pt x="3656" y="1048"/>
                  </a:lnTo>
                  <a:lnTo>
                    <a:pt x="3703" y="1248"/>
                  </a:lnTo>
                  <a:lnTo>
                    <a:pt x="3764" y="508"/>
                  </a:lnTo>
                  <a:lnTo>
                    <a:pt x="3811" y="169"/>
                  </a:lnTo>
                  <a:lnTo>
                    <a:pt x="3872" y="832"/>
                  </a:lnTo>
                  <a:lnTo>
                    <a:pt x="3934" y="1279"/>
                  </a:lnTo>
                  <a:lnTo>
                    <a:pt x="3980" y="647"/>
                  </a:lnTo>
                  <a:lnTo>
                    <a:pt x="4042" y="108"/>
                  </a:lnTo>
                  <a:lnTo>
                    <a:pt x="4104" y="693"/>
                  </a:lnTo>
                  <a:lnTo>
                    <a:pt x="4150" y="1279"/>
                  </a:lnTo>
                  <a:lnTo>
                    <a:pt x="4212" y="724"/>
                  </a:lnTo>
                  <a:lnTo>
                    <a:pt x="4274" y="123"/>
                  </a:lnTo>
                  <a:lnTo>
                    <a:pt x="4320" y="678"/>
                  </a:lnTo>
                  <a:lnTo>
                    <a:pt x="4382" y="1294"/>
                  </a:lnTo>
                  <a:lnTo>
                    <a:pt x="4428" y="709"/>
                  </a:lnTo>
                  <a:lnTo>
                    <a:pt x="4490" y="138"/>
                  </a:lnTo>
                  <a:lnTo>
                    <a:pt x="4551" y="786"/>
                  </a:lnTo>
                  <a:lnTo>
                    <a:pt x="4598" y="1294"/>
                  </a:lnTo>
                  <a:lnTo>
                    <a:pt x="4659" y="585"/>
                  </a:lnTo>
                  <a:lnTo>
                    <a:pt x="4721" y="169"/>
                  </a:lnTo>
                  <a:lnTo>
                    <a:pt x="4767" y="940"/>
                  </a:lnTo>
                  <a:lnTo>
                    <a:pt x="4829" y="1156"/>
                  </a:lnTo>
                  <a:lnTo>
                    <a:pt x="4891" y="293"/>
                  </a:lnTo>
                  <a:lnTo>
                    <a:pt x="4937" y="277"/>
                  </a:lnTo>
                  <a:lnTo>
                    <a:pt x="4999" y="1171"/>
                  </a:lnTo>
                  <a:lnTo>
                    <a:pt x="5045" y="955"/>
                  </a:lnTo>
                  <a:lnTo>
                    <a:pt x="5107" y="154"/>
                  </a:lnTo>
                  <a:lnTo>
                    <a:pt x="5168" y="647"/>
                  </a:lnTo>
                  <a:lnTo>
                    <a:pt x="5215" y="1279"/>
                  </a:lnTo>
                  <a:lnTo>
                    <a:pt x="5276" y="539"/>
                  </a:lnTo>
                  <a:lnTo>
                    <a:pt x="5338" y="231"/>
                  </a:lnTo>
                  <a:lnTo>
                    <a:pt x="5384" y="1171"/>
                  </a:lnTo>
                  <a:lnTo>
                    <a:pt x="5446" y="1094"/>
                  </a:lnTo>
                  <a:lnTo>
                    <a:pt x="5508" y="200"/>
                  </a:lnTo>
                  <a:lnTo>
                    <a:pt x="5554" y="678"/>
                  </a:lnTo>
                  <a:lnTo>
                    <a:pt x="5616" y="1217"/>
                  </a:lnTo>
                  <a:lnTo>
                    <a:pt x="5678" y="323"/>
                  </a:lnTo>
                  <a:lnTo>
                    <a:pt x="5724" y="215"/>
                  </a:lnTo>
                  <a:lnTo>
                    <a:pt x="5786" y="1187"/>
                  </a:lnTo>
                  <a:lnTo>
                    <a:pt x="5832" y="801"/>
                  </a:lnTo>
                  <a:lnTo>
                    <a:pt x="5894" y="215"/>
                  </a:lnTo>
                  <a:lnTo>
                    <a:pt x="5955" y="1125"/>
                  </a:lnTo>
                  <a:lnTo>
                    <a:pt x="6002" y="1171"/>
                  </a:lnTo>
                  <a:lnTo>
                    <a:pt x="6063" y="231"/>
                  </a:lnTo>
                  <a:lnTo>
                    <a:pt x="6125" y="801"/>
                  </a:lnTo>
                  <a:lnTo>
                    <a:pt x="6171" y="1217"/>
                  </a:lnTo>
                  <a:lnTo>
                    <a:pt x="6233" y="215"/>
                  </a:lnTo>
                  <a:lnTo>
                    <a:pt x="6295" y="477"/>
                  </a:lnTo>
                  <a:lnTo>
                    <a:pt x="6341" y="1187"/>
                  </a:lnTo>
                  <a:lnTo>
                    <a:pt x="6403" y="246"/>
                  </a:lnTo>
                  <a:lnTo>
                    <a:pt x="6449" y="262"/>
                  </a:lnTo>
                  <a:lnTo>
                    <a:pt x="6511" y="1109"/>
                  </a:lnTo>
                  <a:lnTo>
                    <a:pt x="6572" y="323"/>
                  </a:lnTo>
                  <a:lnTo>
                    <a:pt x="6619" y="246"/>
                  </a:lnTo>
                  <a:lnTo>
                    <a:pt x="6680" y="1294"/>
                  </a:lnTo>
                </a:path>
              </a:pathLst>
            </a:cu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922" name="Rectangle 146"/>
            <p:cNvSpPr>
              <a:spLocks noChangeArrowheads="1"/>
            </p:cNvSpPr>
            <p:nvPr/>
          </p:nvSpPr>
          <p:spPr bwMode="auto">
            <a:xfrm>
              <a:off x="4181" y="3283"/>
              <a:ext cx="57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Helvetica" charset="0"/>
                  <a:cs typeface="Times New Roman" pitchFamily="18" charset="0"/>
                </a:rPr>
                <a:t>residue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202" name="投影片編號版面配置區 2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40</a:t>
            </a:fld>
            <a:endParaRPr lang="fr-FR" altLang="zh-TW"/>
          </a:p>
        </p:txBody>
      </p:sp>
      <p:sp>
        <p:nvSpPr>
          <p:cNvPr id="203" name="頁尾版面配置區 20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fr-FR" altLang="zh-TW" sz="2400" dirty="0" smtClean="0"/>
              <a:t>(7)</a:t>
            </a:r>
            <a:r>
              <a:rPr lang="en-US" altLang="zh-TW" sz="2400" dirty="0" smtClean="0"/>
              <a:t> Repeat the above procedure (step (1) ~ step (6)) on the residue  until the residue is a monotonic function or constant</a:t>
            </a:r>
            <a:r>
              <a:rPr lang="en-US" altLang="zh-TW" dirty="0" smtClean="0"/>
              <a:t>.</a:t>
            </a:r>
            <a:endParaRPr lang="fr-FR" altLang="zh-TW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sz="2400" dirty="0" smtClean="0"/>
              <a:t>The original signal equals the sum of the various IMFs plus the residual trend.</a:t>
            </a:r>
            <a:endParaRPr lang="fr-FR" sz="2400" dirty="0" smtClean="0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2357422" y="3071810"/>
          <a:ext cx="2928958" cy="969140"/>
        </p:xfrm>
        <a:graphic>
          <a:graphicData uri="http://schemas.openxmlformats.org/presentationml/2006/ole">
            <p:oleObj spid="_x0000_s76801" name="Equation" r:id="rId4" imgW="1295400" imgH="431800" progId="Equation.DSMT4">
              <p:embed/>
            </p:oleObj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41</a:t>
            </a:fld>
            <a:endParaRPr lang="fr-FR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r>
              <a:rPr lang="fr-FR" altLang="zh-TW" dirty="0" smtClean="0">
                <a:solidFill>
                  <a:srgbClr val="595959"/>
                </a:solidFill>
              </a:rPr>
              <a:t>EX:</a:t>
            </a:r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32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</p:txBody>
      </p:sp>
      <p:sp>
        <p:nvSpPr>
          <p:cNvPr id="75902" name="Rectangle 1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5993" name="Rectangle 2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2" name="投影片編號版面配置區 2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42</a:t>
            </a:fld>
            <a:endParaRPr lang="fr-FR" altLang="zh-TW"/>
          </a:p>
        </p:txBody>
      </p:sp>
      <p:sp>
        <p:nvSpPr>
          <p:cNvPr id="203" name="頁尾版面配置區 20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28604"/>
            <a:ext cx="51530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714620"/>
            <a:ext cx="53435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32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</p:txBody>
      </p:sp>
      <p:sp>
        <p:nvSpPr>
          <p:cNvPr id="75902" name="Rectangle 1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5993" name="Rectangle 2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2" name="投影片編號版面配置區 2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43</a:t>
            </a:fld>
            <a:endParaRPr lang="fr-FR" altLang="zh-TW"/>
          </a:p>
        </p:txBody>
      </p:sp>
      <p:sp>
        <p:nvSpPr>
          <p:cNvPr id="203" name="頁尾版面配置區 20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0"/>
            <a:ext cx="5343525" cy="345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214686"/>
            <a:ext cx="534352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32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</p:txBody>
      </p:sp>
      <p:sp>
        <p:nvSpPr>
          <p:cNvPr id="75902" name="Rectangle 1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5993" name="Rectangle 2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2" name="投影片編號版面配置區 2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44</a:t>
            </a:fld>
            <a:endParaRPr lang="fr-FR" altLang="zh-TW"/>
          </a:p>
        </p:txBody>
      </p:sp>
      <p:sp>
        <p:nvSpPr>
          <p:cNvPr id="203" name="頁尾版面配置區 20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"/>
            <a:ext cx="5343525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214686"/>
            <a:ext cx="5343525" cy="324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32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</p:txBody>
      </p:sp>
      <p:sp>
        <p:nvSpPr>
          <p:cNvPr id="75902" name="Rectangle 1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5993" name="Rectangle 2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2" name="投影片編號版面配置區 2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45</a:t>
            </a:fld>
            <a:endParaRPr lang="fr-FR" altLang="zh-TW"/>
          </a:p>
        </p:txBody>
      </p:sp>
      <p:sp>
        <p:nvSpPr>
          <p:cNvPr id="203" name="頁尾版面配置區 20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71612"/>
            <a:ext cx="53435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32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fr-FR" dirty="0" smtClean="0"/>
              <a:t>Hilbert Spectral Anaysis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/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2143108" y="1643050"/>
          <a:ext cx="5929354" cy="866302"/>
        </p:xfrm>
        <a:graphic>
          <a:graphicData uri="http://schemas.openxmlformats.org/presentationml/2006/ole">
            <p:oleObj spid="_x0000_s68609" name="Equation" r:id="rId4" imgW="2933700" imgH="431800" progId="Equation.DSMT4">
              <p:embed/>
            </p:oleObj>
          </a:graphicData>
        </a:graphic>
      </p:graphicFrame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2143108" y="2643182"/>
          <a:ext cx="3714776" cy="498071"/>
        </p:xfrm>
        <a:graphic>
          <a:graphicData uri="http://schemas.openxmlformats.org/presentationml/2006/ole">
            <p:oleObj spid="_x0000_s68611" name="Equation" r:id="rId5" imgW="1701800" imgH="228600" progId="Equation.DSMT4">
              <p:embed/>
            </p:oleObj>
          </a:graphicData>
        </a:graphic>
      </p:graphicFrame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8615" name="Object 7"/>
          <p:cNvGraphicFramePr>
            <a:graphicFrameLocks noChangeAspect="1"/>
          </p:cNvGraphicFramePr>
          <p:nvPr/>
        </p:nvGraphicFramePr>
        <p:xfrm>
          <a:off x="2143108" y="3429000"/>
          <a:ext cx="3429024" cy="802537"/>
        </p:xfrm>
        <a:graphic>
          <a:graphicData uri="http://schemas.openxmlformats.org/presentationml/2006/ole">
            <p:oleObj spid="_x0000_s68615" name="Equation" r:id="rId6" imgW="1790700" imgH="419100" progId="Equation.DSMT4">
              <p:embed/>
            </p:oleObj>
          </a:graphicData>
        </a:graphic>
      </p:graphicFrame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8617" name="Object 9"/>
          <p:cNvGraphicFramePr>
            <a:graphicFrameLocks noChangeAspect="1"/>
          </p:cNvGraphicFramePr>
          <p:nvPr/>
        </p:nvGraphicFramePr>
        <p:xfrm>
          <a:off x="2143108" y="4429132"/>
          <a:ext cx="2759946" cy="642942"/>
        </p:xfrm>
        <a:graphic>
          <a:graphicData uri="http://schemas.openxmlformats.org/presentationml/2006/ole">
            <p:oleObj spid="_x0000_s68617" name="Equation" r:id="rId7" imgW="1675673" imgH="393529" progId="Equation.DSMT4">
              <p:embed/>
            </p:oleObj>
          </a:graphicData>
        </a:graphic>
      </p:graphicFrame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46</a:t>
            </a:fld>
            <a:endParaRPr lang="fr-FR" altLang="zh-TW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75902" name="Rectangle 126"/>
          <p:cNvSpPr>
            <a:spLocks noChangeArrowheads="1"/>
          </p:cNvSpPr>
          <p:nvPr/>
        </p:nvSpPr>
        <p:spPr bwMode="auto">
          <a:xfrm>
            <a:off x="-142908" y="-5715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5993" name="Rectangle 2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2" name="投影片編號版面配置區 2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47</a:t>
            </a:fld>
            <a:endParaRPr lang="fr-FR" altLang="zh-TW"/>
          </a:p>
        </p:txBody>
      </p:sp>
      <p:sp>
        <p:nvSpPr>
          <p:cNvPr id="203" name="頁尾版面配置區 20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</p:nvPr>
        </p:nvGraphicFramePr>
        <p:xfrm>
          <a:off x="214284" y="214290"/>
          <a:ext cx="8501121" cy="6124634"/>
        </p:xfrm>
        <a:graphic>
          <a:graphicData uri="http://schemas.openxmlformats.org/drawingml/2006/table">
            <a:tbl>
              <a:tblPr/>
              <a:tblGrid>
                <a:gridCol w="2078603"/>
                <a:gridCol w="3588148"/>
                <a:gridCol w="2834370"/>
              </a:tblGrid>
              <a:tr h="27399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zh-TW" sz="700" kern="100">
                        <a:latin typeface="Times New Roman"/>
                        <a:ea typeface="標楷體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Cambria"/>
                          <a:ea typeface="標楷體"/>
                        </a:rPr>
                        <a:t>Advantage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Cambria"/>
                          <a:ea typeface="標楷體"/>
                        </a:rPr>
                        <a:t>Disadvantage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99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Cambria"/>
                          <a:ea typeface="標楷體"/>
                        </a:rPr>
                        <a:t>STFT  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Cambria"/>
                          <a:ea typeface="標楷體"/>
                        </a:rPr>
                        <a:t>and 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Cambria"/>
                          <a:ea typeface="標楷體"/>
                        </a:rPr>
                        <a:t>Gabor transform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Low computation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The range of the integration is limited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No cross term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Linear operation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Complex value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Low resolution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64399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Cambria"/>
                          <a:ea typeface="標楷體"/>
                        </a:rPr>
                        <a:t>Wigner</a:t>
                      </a:r>
                      <a:r>
                        <a:rPr lang="en-US" sz="1200" b="1" kern="100" baseline="0" dirty="0" smtClean="0">
                          <a:latin typeface="Cambria"/>
                          <a:ea typeface="標楷體"/>
                        </a:rPr>
                        <a:t> </a:t>
                      </a:r>
                      <a:r>
                        <a:rPr lang="en-US" sz="1200" b="1" kern="100" dirty="0" smtClean="0">
                          <a:latin typeface="Cambria"/>
                          <a:ea typeface="標楷體"/>
                        </a:rPr>
                        <a:t>distribution </a:t>
                      </a:r>
                      <a:r>
                        <a:rPr lang="en-US" sz="1200" b="1" kern="100" dirty="0">
                          <a:latin typeface="Cambria"/>
                          <a:ea typeface="標楷體"/>
                        </a:rPr>
                        <a:t>function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Real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High resolution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If the time/frequency limited, time/frequency of the WDF is limited with the same range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High computation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Cross term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Non-linear operation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625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Cambria"/>
                          <a:ea typeface="標楷體"/>
                        </a:rPr>
                        <a:t>Cohen’s 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Cambria"/>
                          <a:ea typeface="標楷體"/>
                        </a:rPr>
                        <a:t>class 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Cambria"/>
                          <a:ea typeface="標楷體"/>
                        </a:rPr>
                        <a:t>distribution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Avoid the cross term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Higher clarity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High computation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Lack of well mathematical properties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36999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Cambria"/>
                          <a:ea typeface="標楷體"/>
                        </a:rPr>
                        <a:t>Gabor-Wigner distribution function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Combine the advantage of the WDF and the Gabor transform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Higher clarity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No cross-term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High computation</a:t>
                      </a:r>
                      <a:endParaRPr lang="zh-TW" sz="1200" kern="100" dirty="0">
                        <a:latin typeface="Times New Roman"/>
                        <a:ea typeface="標楷體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>
                <a:solidFill>
                  <a:srgbClr val="595959"/>
                </a:solidFill>
              </a:rPr>
              <a:t>Conclusion</a:t>
            </a:r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 rtlCol="0">
            <a:normAutofit/>
          </a:bodyPr>
          <a:lstStyle/>
          <a:p>
            <a:pPr marL="342000" algn="just" fontAlgn="auto">
              <a:spcBef>
                <a:spcPts val="24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zh-TW" sz="2400" dirty="0" smtClean="0"/>
              <a:t>We introduce many distributions here and put most attention     on computation time and representations. We can find that the representation with higher clarity cost more computation time for all methods.</a:t>
            </a:r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Resolution           Computation time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fr-FR" sz="2400" dirty="0" smtClean="0"/>
              <a:t>The Hilbert-Huang transform is the most power method to deal with non-linear and non-stationary signals but </a:t>
            </a:r>
            <a:r>
              <a:rPr lang="en-US" altLang="zh-TW" sz="2400" dirty="0" smtClean="0"/>
              <a:t>lacks of physical </a:t>
            </a:r>
            <a:r>
              <a:rPr lang="en-US" altLang="zh-TW" sz="2400" dirty="0" smtClean="0"/>
              <a:t>background.</a:t>
            </a:r>
            <a:endParaRPr lang="fr-FR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flipV="1">
            <a:off x="2143108" y="3500438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V="1">
            <a:off x="5214942" y="3500438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投影片編號版面配置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48</a:t>
            </a:fld>
            <a:endParaRPr lang="fr-FR" altLang="zh-TW"/>
          </a:p>
        </p:txBody>
      </p:sp>
      <p:sp>
        <p:nvSpPr>
          <p:cNvPr id="33" name="頁尾版面配置區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506413"/>
            <a:ext cx="8229600" cy="1143000"/>
          </a:xfrm>
        </p:spPr>
        <p:txBody>
          <a:bodyPr/>
          <a:lstStyle/>
          <a:p>
            <a:r>
              <a:rPr lang="fr-CA" altLang="zh-TW" dirty="0" smtClean="0">
                <a:solidFill>
                  <a:schemeClr val="bg1"/>
                </a:solidFill>
              </a:rPr>
              <a:t>Reference</a:t>
            </a:r>
            <a:endParaRPr lang="fr-FR" altLang="zh-TW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197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TW" sz="2000" dirty="0" smtClean="0">
                <a:solidFill>
                  <a:schemeClr val="bg1"/>
                </a:solidFill>
              </a:rPr>
              <a:t>[1][A]J</a:t>
            </a:r>
            <a:r>
              <a:rPr lang="en-US" altLang="zh-TW" sz="2000" dirty="0" smtClean="0">
                <a:solidFill>
                  <a:schemeClr val="bg1"/>
                </a:solidFill>
              </a:rPr>
              <a:t>. J. Ding, “Time-Frequency Analysis and Wavelet Transform,” National Taiwan University, 2009. [Online].Available: </a:t>
            </a:r>
            <a:r>
              <a:rPr lang="en-US" altLang="zh-TW" sz="2000" dirty="0" smtClean="0">
                <a:solidFill>
                  <a:schemeClr val="bg1"/>
                </a:solidFill>
                <a:hlinkClick r:id="rId3"/>
              </a:rPr>
              <a:t>http://djj.ee.ntu.edu.tw/TFW.htm</a:t>
            </a:r>
            <a:r>
              <a:rPr lang="en-US" altLang="zh-TW" sz="20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fr-FR" altLang="zh-TW" sz="2000" dirty="0" smtClean="0">
                <a:solidFill>
                  <a:schemeClr val="bg1"/>
                </a:solidFill>
              </a:rPr>
              <a:t>[2][B]</a:t>
            </a:r>
            <a:r>
              <a:rPr lang="en-US" altLang="zh-TW" sz="2000" dirty="0" smtClean="0">
                <a:solidFill>
                  <a:schemeClr val="bg1"/>
                </a:solidFill>
              </a:rPr>
              <a:t>W</a:t>
            </a:r>
            <a:r>
              <a:rPr lang="en-US" altLang="zh-TW" sz="2000" dirty="0" smtClean="0">
                <a:solidFill>
                  <a:schemeClr val="bg1"/>
                </a:solidFill>
              </a:rPr>
              <a:t>. F. Wang, “Time-Frequency Analyses and Their Fast Implementation Algorithm,” Master Thesis, National Taiwan University, June, 2009</a:t>
            </a:r>
            <a:r>
              <a:rPr lang="en-US" altLang="zh-TW" sz="20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bg1"/>
                </a:solidFill>
              </a:rPr>
              <a:t>[3]</a:t>
            </a:r>
            <a:r>
              <a:rPr lang="en-US" altLang="zh-TW" sz="2000" dirty="0" smtClean="0">
                <a:solidFill>
                  <a:schemeClr val="bg1"/>
                </a:solidFill>
              </a:rPr>
              <a:t>Luis </a:t>
            </a:r>
            <a:r>
              <a:rPr lang="en-US" altLang="zh-TW" sz="2000" dirty="0" smtClean="0">
                <a:solidFill>
                  <a:schemeClr val="bg1"/>
                </a:solidFill>
              </a:rPr>
              <a:t>B. Almeida, </a:t>
            </a:r>
            <a:r>
              <a:rPr lang="en-US" altLang="zh-TW" sz="2000" i="1" dirty="0" smtClean="0">
                <a:solidFill>
                  <a:schemeClr val="bg1"/>
                </a:solidFill>
              </a:rPr>
              <a:t>Member, IEEE</a:t>
            </a:r>
            <a:r>
              <a:rPr lang="en-US" altLang="zh-TW" sz="2000" b="1" i="1" dirty="0" smtClean="0">
                <a:solidFill>
                  <a:schemeClr val="bg1"/>
                </a:solidFill>
              </a:rPr>
              <a:t>,</a:t>
            </a:r>
            <a:r>
              <a:rPr lang="en-US" altLang="zh-TW" sz="2000" dirty="0" smtClean="0">
                <a:solidFill>
                  <a:schemeClr val="bg1"/>
                </a:solidFill>
              </a:rPr>
              <a:t> “The Fractional Fourier </a:t>
            </a:r>
            <a:r>
              <a:rPr lang="en-US" altLang="zh-TW" sz="2000" dirty="0" smtClean="0">
                <a:solidFill>
                  <a:schemeClr val="bg1"/>
                </a:solidFill>
              </a:rPr>
              <a:t>Transform and </a:t>
            </a:r>
            <a:r>
              <a:rPr lang="en-US" altLang="zh-TW" sz="2000" dirty="0" smtClean="0">
                <a:solidFill>
                  <a:schemeClr val="bg1"/>
                </a:solidFill>
              </a:rPr>
              <a:t>Time-Frequency Representations,” </a:t>
            </a:r>
            <a:r>
              <a:rPr lang="en-US" altLang="zh-TW" sz="2000" i="1" dirty="0" smtClean="0">
                <a:solidFill>
                  <a:schemeClr val="bg1"/>
                </a:solidFill>
              </a:rPr>
              <a:t>IEEE Transaction On Signal Processing</a:t>
            </a:r>
            <a:r>
              <a:rPr lang="en-US" altLang="zh-TW" sz="2000" dirty="0" smtClean="0">
                <a:solidFill>
                  <a:schemeClr val="bg1"/>
                </a:solidFill>
              </a:rPr>
              <a:t>, vol. 42, no. 11, November </a:t>
            </a:r>
            <a:r>
              <a:rPr lang="en-US" altLang="zh-TW" sz="2000" dirty="0" smtClean="0">
                <a:solidFill>
                  <a:schemeClr val="bg1"/>
                </a:solidFill>
              </a:rPr>
              <a:t>1994.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bg1"/>
                </a:solidFill>
              </a:rPr>
              <a:t>[4]M. R. Spiegel, </a:t>
            </a:r>
            <a:r>
              <a:rPr lang="en-US" altLang="zh-TW" sz="2000" i="1" dirty="0" smtClean="0">
                <a:solidFill>
                  <a:schemeClr val="bg1"/>
                </a:solidFill>
              </a:rPr>
              <a:t>Mathematical Handbook of Formulas and Tables</a:t>
            </a:r>
            <a:r>
              <a:rPr lang="en-US" altLang="zh-TW" sz="2000" dirty="0" smtClean="0">
                <a:solidFill>
                  <a:schemeClr val="bg1"/>
                </a:solidFill>
              </a:rPr>
              <a:t>, McGraw-Hill, 1990.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bg1"/>
                </a:solidFill>
              </a:rPr>
              <a:t>[5]N. E. Huang, Z. </a:t>
            </a:r>
            <a:r>
              <a:rPr lang="en-US" altLang="zh-TW" sz="2000" dirty="0" err="1" smtClean="0">
                <a:solidFill>
                  <a:schemeClr val="bg1"/>
                </a:solidFill>
              </a:rPr>
              <a:t>Shen</a:t>
            </a:r>
            <a:r>
              <a:rPr lang="en-US" altLang="zh-TW" sz="2000" dirty="0" smtClean="0">
                <a:solidFill>
                  <a:schemeClr val="bg1"/>
                </a:solidFill>
              </a:rPr>
              <a:t> and S. R. Long, et al., “</a:t>
            </a:r>
            <a:r>
              <a:rPr lang="en-US" altLang="zh-TW" sz="2000" i="1" dirty="0" smtClean="0">
                <a:solidFill>
                  <a:schemeClr val="bg1"/>
                </a:solidFill>
              </a:rPr>
              <a:t>The empirical mode decomposition and the Hilbert spectrum for nonlinear and non-stationary time Series Analysis</a:t>
            </a:r>
            <a:r>
              <a:rPr lang="zh-TW" altLang="zh-TW" sz="2000" dirty="0" smtClean="0">
                <a:solidFill>
                  <a:schemeClr val="bg1"/>
                </a:solidFill>
              </a:rPr>
              <a:t>＂</a:t>
            </a:r>
            <a:r>
              <a:rPr lang="en-US" altLang="zh-TW" sz="2000" dirty="0" smtClean="0">
                <a:solidFill>
                  <a:schemeClr val="bg1"/>
                </a:solidFill>
              </a:rPr>
              <a:t>, </a:t>
            </a:r>
            <a:r>
              <a:rPr lang="en-US" altLang="zh-TW" sz="2000" i="1" dirty="0" smtClean="0">
                <a:solidFill>
                  <a:schemeClr val="bg1"/>
                </a:solidFill>
              </a:rPr>
              <a:t>Proc. Royal Society</a:t>
            </a:r>
            <a:r>
              <a:rPr lang="en-US" altLang="zh-TW" sz="2000" dirty="0" smtClean="0">
                <a:solidFill>
                  <a:schemeClr val="bg1"/>
                </a:solidFill>
              </a:rPr>
              <a:t>, vol. 454, pp.903-995, London, 1998.</a:t>
            </a:r>
          </a:p>
          <a:p>
            <a:pPr>
              <a:buNone/>
            </a:pPr>
            <a:endParaRPr lang="en-US" altLang="zh-TW" sz="2000" dirty="0" smtClean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49</a:t>
            </a:fld>
            <a:endParaRPr lang="fr-FR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 fontScale="90000"/>
          </a:bodyPr>
          <a:lstStyle/>
          <a:p>
            <a:pPr marL="742950" indent="-742950" algn="l"/>
            <a:r>
              <a:rPr lang="fr-FR" altLang="zh-TW" dirty="0" smtClean="0">
                <a:solidFill>
                  <a:srgbClr val="595959"/>
                </a:solidFill>
              </a:rPr>
              <a:t>Short Time Fourier Transform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28794" y="1231903"/>
            <a:ext cx="6686550" cy="491174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sz="2400" i="1" dirty="0" smtClean="0"/>
              <a:t>w</a:t>
            </a:r>
            <a:r>
              <a:rPr lang="en-US" altLang="zh-TW" sz="2400" dirty="0" smtClean="0"/>
              <a:t>(</a:t>
            </a:r>
            <a:r>
              <a:rPr lang="en-US" altLang="zh-TW" sz="2400" i="1" dirty="0" smtClean="0"/>
              <a:t>t</a:t>
            </a:r>
            <a:r>
              <a:rPr lang="en-US" altLang="zh-TW" sz="2400" dirty="0" smtClean="0"/>
              <a:t>):  mask function</a:t>
            </a:r>
          </a:p>
          <a:p>
            <a:pPr>
              <a:spcBef>
                <a:spcPct val="50000"/>
              </a:spcBef>
              <a:buNone/>
            </a:pPr>
            <a:r>
              <a:rPr lang="zh-TW" altLang="en-US" sz="2400" dirty="0" smtClean="0"/>
              <a:t>也稱作 </a:t>
            </a:r>
            <a:endParaRPr lang="en-US" altLang="zh-TW" sz="2400" dirty="0" smtClean="0"/>
          </a:p>
          <a:p>
            <a:pPr>
              <a:spcBef>
                <a:spcPct val="50000"/>
              </a:spcBef>
              <a:buNone/>
            </a:pPr>
            <a:r>
              <a:rPr lang="en-US" altLang="zh-TW" sz="2400" dirty="0" smtClean="0"/>
              <a:t>windowed Fourier transform</a:t>
            </a:r>
          </a:p>
          <a:p>
            <a:pPr>
              <a:spcBef>
                <a:spcPct val="50000"/>
              </a:spcBef>
              <a:buNone/>
            </a:pPr>
            <a:r>
              <a:rPr lang="en-US" altLang="zh-TW" sz="2400" dirty="0" smtClean="0"/>
              <a:t>or</a:t>
            </a:r>
            <a:r>
              <a:rPr lang="zh-TW" altLang="en-US" sz="2400" dirty="0" smtClean="0"/>
              <a:t> </a:t>
            </a:r>
          </a:p>
          <a:p>
            <a:pPr>
              <a:spcBef>
                <a:spcPct val="40000"/>
              </a:spcBef>
              <a:buNone/>
            </a:pPr>
            <a:r>
              <a:rPr lang="en-US" altLang="zh-TW" sz="2400" dirty="0" smtClean="0"/>
              <a:t>time-dependent Fourier transform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altLang="zh-TW" dirty="0" smtClean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000232" y="1214422"/>
          <a:ext cx="4287579" cy="571504"/>
        </p:xfrm>
        <a:graphic>
          <a:graphicData uri="http://schemas.openxmlformats.org/presentationml/2006/ole">
            <p:oleObj spid="_x0000_s18434" name="Equation" r:id="rId4" imgW="3708360" imgH="495000" progId="Equation.DSMT4">
              <p:embed/>
            </p:oleObj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5</a:t>
            </a:fld>
            <a:endParaRPr lang="fr-FR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sz="2400" dirty="0" smtClean="0"/>
              <a:t>When w(t) is a rectangular function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sz="2400" dirty="0" smtClean="0"/>
              <a:t>w(t) = 1  for |</a:t>
            </a:r>
            <a:r>
              <a:rPr lang="en-US" altLang="zh-TW" sz="2400" i="1" dirty="0" smtClean="0"/>
              <a:t>t</a:t>
            </a:r>
            <a:r>
              <a:rPr lang="en-US" altLang="zh-TW" sz="2400" dirty="0" smtClean="0"/>
              <a:t>| </a:t>
            </a:r>
            <a:r>
              <a:rPr lang="en-US" altLang="zh-TW" sz="2400" dirty="0" smtClean="0">
                <a:sym typeface="Symbol"/>
              </a:rPr>
              <a:t></a:t>
            </a:r>
            <a:r>
              <a:rPr lang="en-US" altLang="zh-TW" sz="2400" dirty="0" smtClean="0"/>
              <a:t> </a:t>
            </a:r>
            <a:r>
              <a:rPr lang="en-US" altLang="zh-TW" sz="2400" i="1" dirty="0" smtClean="0"/>
              <a:t>B </a:t>
            </a:r>
            <a:r>
              <a:rPr lang="en-US" altLang="zh-TW" sz="2400" dirty="0" smtClean="0"/>
              <a:t>, 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sz="2400" dirty="0" smtClean="0"/>
              <a:t>w(t) = 0  , otherwise</a:t>
            </a:r>
            <a:endParaRPr lang="zh-TW" altLang="zh-TW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dirty="0" smtClean="0"/>
              <a:t> </a:t>
            </a:r>
            <a:r>
              <a:rPr lang="fr-FR" dirty="0" smtClean="0"/>
              <a:t>                                                         </a:t>
            </a:r>
            <a:r>
              <a:rPr lang="fr-FR" sz="1200" dirty="0" smtClean="0"/>
              <a:t>[B3]</a:t>
            </a:r>
            <a:endParaRPr lang="fr-FR" dirty="0" smtClean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071670" y="2428868"/>
          <a:ext cx="4162330" cy="714380"/>
        </p:xfrm>
        <a:graphic>
          <a:graphicData uri="http://schemas.openxmlformats.org/presentationml/2006/ole">
            <p:oleObj spid="_x0000_s19458" name="Equation" r:id="rId4" imgW="2958840" imgH="507960" progId="Equation.DSMT4">
              <p:embed/>
            </p:oleObj>
          </a:graphicData>
        </a:graphic>
      </p:graphicFrame>
      <p:pic>
        <p:nvPicPr>
          <p:cNvPr id="6" name="圖片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214686"/>
            <a:ext cx="5278120" cy="228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6</a:t>
            </a:fld>
            <a:endParaRPr lang="fr-FR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fr-FR" dirty="0" smtClean="0"/>
              <a:t>Advantage: less computation time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fr-FR" dirty="0" smtClean="0"/>
              <a:t>Disadvantage: worse representaion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fr-FR" dirty="0" smtClean="0"/>
              <a:t>Application: deal with large data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dirty="0" smtClean="0"/>
              <a:t>    Ex: real time processing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7</a:t>
            </a:fld>
            <a:endParaRPr lang="fr-FR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r>
              <a:rPr lang="fr-FR" altLang="zh-TW" dirty="0" smtClean="0">
                <a:solidFill>
                  <a:srgbClr val="595959"/>
                </a:solidFill>
              </a:rPr>
              <a:t>Gabor Transform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fr-FR" sz="2800" dirty="0" smtClean="0"/>
              <a:t>A specail case of the STFT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sz="2800" dirty="0" smtClean="0"/>
              <a:t>where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sz="2800" dirty="0" smtClean="0"/>
              <a:t>Other definition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FR" dirty="0" smtClean="0"/>
              <a:t>                                                         </a:t>
            </a:r>
            <a:r>
              <a:rPr lang="fr-FR" sz="1200" dirty="0" smtClean="0"/>
              <a:t>[B4]</a:t>
            </a:r>
            <a:endParaRPr lang="fr-FR" dirty="0" smtClean="0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143108" y="2071678"/>
          <a:ext cx="4333875" cy="527050"/>
        </p:xfrm>
        <a:graphic>
          <a:graphicData uri="http://schemas.openxmlformats.org/presentationml/2006/ole">
            <p:oleObj spid="_x0000_s35844" name="Equation" r:id="rId4" imgW="3619440" imgH="495000" progId="Equation.DSMT4">
              <p:embed/>
            </p:oleObj>
          </a:graphicData>
        </a:graphic>
      </p:graphicFrame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3071802" y="1571612"/>
          <a:ext cx="2357454" cy="500698"/>
        </p:xfrm>
        <a:graphic>
          <a:graphicData uri="http://schemas.openxmlformats.org/presentationml/2006/ole">
            <p:oleObj spid="_x0000_s35845" name="Equation" r:id="rId5" imgW="1079500" imgH="228600" progId="Equation.DSMT4">
              <p:embed/>
            </p:oleObj>
          </a:graphicData>
        </a:graphic>
      </p:graphicFrame>
      <p:pic>
        <p:nvPicPr>
          <p:cNvPr id="10" name="圖片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4214818"/>
            <a:ext cx="5278120" cy="193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2143109" y="3143248"/>
          <a:ext cx="4429156" cy="765943"/>
        </p:xfrm>
        <a:graphic>
          <a:graphicData uri="http://schemas.openxmlformats.org/presentationml/2006/ole">
            <p:oleObj spid="_x0000_s35847" name="Equation" r:id="rId7" imgW="4190760" imgH="723600" progId="Equation.DSMT4">
              <p:embed/>
            </p:oleObj>
          </a:graphicData>
        </a:graphic>
      </p:graphicFrame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8</a:t>
            </a:fld>
            <a:endParaRPr lang="fr-FR" altLang="zh-TW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08"/>
          </a:xfrm>
        </p:spPr>
        <p:txBody>
          <a:bodyPr>
            <a:normAutofit/>
          </a:bodyPr>
          <a:lstStyle/>
          <a:p>
            <a:pPr marL="742950" indent="-742950" algn="l"/>
            <a:endParaRPr lang="fr-FR" altLang="zh-TW" dirty="0" smtClean="0">
              <a:solidFill>
                <a:srgbClr val="59595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071546"/>
            <a:ext cx="6686550" cy="50546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fr-FR" sz="2400" dirty="0" smtClean="0"/>
              <a:t>Why do we choose the Guassian function?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zh-TW" sz="2400" dirty="0" smtClean="0"/>
              <a:t>Among all functions of w(t), the Gaussian function has area in time-frequency distribution is minimal than other STFT.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zh-TW" sz="2400" dirty="0" smtClean="0"/>
              <a:t>Gaussian function is an </a:t>
            </a:r>
            <a:r>
              <a:rPr lang="en-US" altLang="zh-TW" sz="2400" dirty="0" err="1" smtClean="0"/>
              <a:t>eigenfunction</a:t>
            </a:r>
            <a:r>
              <a:rPr lang="en-US" altLang="zh-TW" sz="2400" dirty="0" smtClean="0"/>
              <a:t> of Fourier transform, so the Gabor transform has the same properties in time domain and in frequency domain.</a:t>
            </a:r>
            <a:endParaRPr lang="fr-FR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F6E5-B85C-4180-A00E-73EFECB834C6}" type="slidenum">
              <a:rPr lang="fr-FR" altLang="zh-TW" smtClean="0"/>
              <a:pPr/>
              <a:t>9</a:t>
            </a:fld>
            <a:endParaRPr lang="fr-FR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NTU, GICE, MD531, DISP Lab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119</Template>
  <TotalTime>1004</TotalTime>
  <Words>1807</Words>
  <Application>Microsoft Office PowerPoint</Application>
  <PresentationFormat>如螢幕大小 (4:3)</PresentationFormat>
  <Paragraphs>567</Paragraphs>
  <Slides>49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49</vt:i4>
      </vt:variant>
    </vt:vector>
  </HeadingPairs>
  <TitlesOfParts>
    <vt:vector size="52" baseType="lpstr">
      <vt:lpstr>119</vt:lpstr>
      <vt:lpstr>Equation</vt:lpstr>
      <vt:lpstr>MathType 6.0 Equation</vt:lpstr>
      <vt:lpstr>An Introduction to  Time-Frequency Analysis</vt:lpstr>
      <vt:lpstr>Outline</vt:lpstr>
      <vt:lpstr>Introduction</vt:lpstr>
      <vt:lpstr>投影片 4</vt:lpstr>
      <vt:lpstr>Short Time Fourier Transform</vt:lpstr>
      <vt:lpstr>投影片 6</vt:lpstr>
      <vt:lpstr>投影片 7</vt:lpstr>
      <vt:lpstr>Gabor Transform</vt:lpstr>
      <vt:lpstr>投影片 9</vt:lpstr>
      <vt:lpstr>Approximation of the Gabor Transform</vt:lpstr>
      <vt:lpstr>Generalization of the Gabor Transform</vt:lpstr>
      <vt:lpstr>投影片 12</vt:lpstr>
      <vt:lpstr>Wigner Distribution Function</vt:lpstr>
      <vt:lpstr>投影片 14</vt:lpstr>
      <vt:lpstr>Modified Wigner Distribution</vt:lpstr>
      <vt:lpstr>投影片 16</vt:lpstr>
      <vt:lpstr>投影片 17</vt:lpstr>
      <vt:lpstr>Spectrogram</vt:lpstr>
      <vt:lpstr>S-Transform</vt:lpstr>
      <vt:lpstr>投影片 20</vt:lpstr>
      <vt:lpstr>投影片 21</vt:lpstr>
      <vt:lpstr>Cohen’s Class Time-Frequency Distribution</vt:lpstr>
      <vt:lpstr>投影片 23</vt:lpstr>
      <vt:lpstr>投影片 24</vt:lpstr>
      <vt:lpstr>投影片 25</vt:lpstr>
      <vt:lpstr>Fractional Fourier Transform</vt:lpstr>
      <vt:lpstr>投影片 27</vt:lpstr>
      <vt:lpstr>投影片 28</vt:lpstr>
      <vt:lpstr>投影片 29</vt:lpstr>
      <vt:lpstr>投影片 30</vt:lpstr>
      <vt:lpstr>投影片 31</vt:lpstr>
      <vt:lpstr>投影片 32</vt:lpstr>
      <vt:lpstr>Motion on Time-Frequency Distributions</vt:lpstr>
      <vt:lpstr>投影片 34</vt:lpstr>
      <vt:lpstr>投影片 35</vt:lpstr>
      <vt:lpstr>Hilbert-Huang Transform</vt:lpstr>
      <vt:lpstr>投影片 37</vt:lpstr>
      <vt:lpstr>投影片 38</vt:lpstr>
      <vt:lpstr>投影片 39</vt:lpstr>
      <vt:lpstr>投影片 40</vt:lpstr>
      <vt:lpstr>投影片 41</vt:lpstr>
      <vt:lpstr>EX:</vt:lpstr>
      <vt:lpstr>投影片 43</vt:lpstr>
      <vt:lpstr>投影片 44</vt:lpstr>
      <vt:lpstr>投影片 45</vt:lpstr>
      <vt:lpstr>投影片 46</vt:lpstr>
      <vt:lpstr>投影片 47</vt:lpstr>
      <vt:lpstr>Conclusion</vt:lpstr>
      <vt:lpstr>Reference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Time-Frequency Analysis</dc:title>
  <dc:creator>BzHulk</dc:creator>
  <cp:lastModifiedBy>BzHulk</cp:lastModifiedBy>
  <cp:revision>87</cp:revision>
  <dcterms:created xsi:type="dcterms:W3CDTF">2009-10-21T10:55:11Z</dcterms:created>
  <dcterms:modified xsi:type="dcterms:W3CDTF">2009-10-23T08:50:37Z</dcterms:modified>
</cp:coreProperties>
</file>